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9"/>
  </p:notesMasterIdLst>
  <p:sldIdLst>
    <p:sldId id="256" r:id="rId2"/>
    <p:sldId id="257" r:id="rId3"/>
    <p:sldId id="274" r:id="rId4"/>
    <p:sldId id="267" r:id="rId5"/>
    <p:sldId id="271" r:id="rId6"/>
    <p:sldId id="276" r:id="rId7"/>
    <p:sldId id="272" r:id="rId8"/>
    <p:sldId id="260" r:id="rId9"/>
    <p:sldId id="263" r:id="rId10"/>
    <p:sldId id="259" r:id="rId11"/>
    <p:sldId id="265" r:id="rId12"/>
    <p:sldId id="273" r:id="rId13"/>
    <p:sldId id="261" r:id="rId14"/>
    <p:sldId id="269" r:id="rId15"/>
    <p:sldId id="278" r:id="rId16"/>
    <p:sldId id="280" r:id="rId17"/>
    <p:sldId id="277" r:id="rId18"/>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947" autoAdjust="0"/>
  </p:normalViewPr>
  <p:slideViewPr>
    <p:cSldViewPr>
      <p:cViewPr varScale="1">
        <p:scale>
          <a:sx n="83" d="100"/>
          <a:sy n="83" d="100"/>
        </p:scale>
        <p:origin x="1212" y="8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vl1pPr>
          </a:lstStyle>
          <a:p>
            <a:pPr>
              <a:defRPr/>
            </a:pPr>
            <a:endParaRPr lang="en-US"/>
          </a:p>
        </p:txBody>
      </p:sp>
      <p:sp>
        <p:nvSpPr>
          <p:cNvPr id="78851"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78853"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8854"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vl1pPr>
          </a:lstStyle>
          <a:p>
            <a:pPr>
              <a:defRPr/>
            </a:pPr>
            <a:endParaRPr lang="en-US"/>
          </a:p>
        </p:txBody>
      </p:sp>
      <p:sp>
        <p:nvSpPr>
          <p:cNvPr id="78855"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9EF91A15-22E1-4F11-BB70-72D555357624}" type="slidenum">
              <a:rPr lang="en-US"/>
              <a:pPr>
                <a:defRPr/>
              </a:pPr>
              <a:t>‹#›</a:t>
            </a:fld>
            <a:endParaRPr lang="en-US"/>
          </a:p>
        </p:txBody>
      </p:sp>
    </p:spTree>
    <p:extLst>
      <p:ext uri="{BB962C8B-B14F-4D97-AF65-F5344CB8AC3E}">
        <p14:creationId xmlns:p14="http://schemas.microsoft.com/office/powerpoint/2010/main" val="569551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EF91A15-22E1-4F11-BB70-72D555357624}" type="slidenum">
              <a:rPr lang="en-US" smtClean="0"/>
              <a:pPr>
                <a:defRPr/>
              </a:pPr>
              <a:t>1</a:t>
            </a:fld>
            <a:endParaRPr lang="en-US"/>
          </a:p>
        </p:txBody>
      </p:sp>
    </p:spTree>
    <p:extLst>
      <p:ext uri="{BB962C8B-B14F-4D97-AF65-F5344CB8AC3E}">
        <p14:creationId xmlns:p14="http://schemas.microsoft.com/office/powerpoint/2010/main" val="247452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smtClean="0"/>
              <a:t>Bullet 1: This can be done sooner then April 1.</a:t>
            </a:r>
          </a:p>
          <a:p>
            <a:r>
              <a:rPr lang="en-US" smtClean="0"/>
              <a:t>Bullet 2: IB does not stress hours as much as they stress meeting the requirements.  Although they say that, IB still wants the 150 hours, and it is easily possible for you to meet all the hours by meeting the standards.</a:t>
            </a:r>
          </a:p>
          <a:p>
            <a:r>
              <a:rPr lang="en-US" smtClean="0"/>
              <a:t>Last Bullet: I will not approve an activity/project after it is completed and I will call your activity supervisor to verify participation.</a:t>
            </a:r>
          </a:p>
        </p:txBody>
      </p:sp>
      <p:sp>
        <p:nvSpPr>
          <p:cNvPr id="34820" name="Slide Number Placeholder 3"/>
          <p:cNvSpPr>
            <a:spLocks noGrp="1"/>
          </p:cNvSpPr>
          <p:nvPr>
            <p:ph type="sldNum" sz="quarter" idx="5"/>
          </p:nvPr>
        </p:nvSpPr>
        <p:spPr>
          <a:noFill/>
        </p:spPr>
        <p:txBody>
          <a:bodyPr/>
          <a:lstStyle/>
          <a:p>
            <a:fld id="{BF1FA373-1CE2-4269-8926-0D90B3EC5B84}" type="slidenum">
              <a:rPr lang="en-US" smtClean="0"/>
              <a:pPr/>
              <a:t>14</a:t>
            </a:fld>
            <a:endParaRPr lang="en-US" smtClean="0"/>
          </a:p>
        </p:txBody>
      </p:sp>
    </p:spTree>
    <p:extLst>
      <p:ext uri="{BB962C8B-B14F-4D97-AF65-F5344CB8AC3E}">
        <p14:creationId xmlns:p14="http://schemas.microsoft.com/office/powerpoint/2010/main" val="2394704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a:noFill/>
        </p:spPr>
        <p:txBody>
          <a:bodyPr/>
          <a:lstStyle/>
          <a:p>
            <a:fld id="{B3F554EF-6401-462B-B5DB-7BE0176215C8}" type="slidenum">
              <a:rPr lang="en-US" smtClean="0"/>
              <a:pPr/>
              <a:t>15</a:t>
            </a:fld>
            <a:endParaRPr lang="en-US" smtClean="0"/>
          </a:p>
        </p:txBody>
      </p:sp>
    </p:spTree>
    <p:extLst>
      <p:ext uri="{BB962C8B-B14F-4D97-AF65-F5344CB8AC3E}">
        <p14:creationId xmlns:p14="http://schemas.microsoft.com/office/powerpoint/2010/main" val="3572934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smtClean="0"/>
              <a:t>Office Hours</a:t>
            </a:r>
          </a:p>
        </p:txBody>
      </p:sp>
      <p:sp>
        <p:nvSpPr>
          <p:cNvPr id="39940" name="Slide Number Placeholder 3"/>
          <p:cNvSpPr>
            <a:spLocks noGrp="1"/>
          </p:cNvSpPr>
          <p:nvPr>
            <p:ph type="sldNum" sz="quarter" idx="5"/>
          </p:nvPr>
        </p:nvSpPr>
        <p:spPr>
          <a:noFill/>
        </p:spPr>
        <p:txBody>
          <a:bodyPr/>
          <a:lstStyle/>
          <a:p>
            <a:fld id="{3FB2E226-D23B-4086-A8E8-D50DD8A0E413}" type="slidenum">
              <a:rPr lang="en-US" smtClean="0"/>
              <a:pPr/>
              <a:t>17</a:t>
            </a:fld>
            <a:endParaRPr lang="en-US" smtClean="0"/>
          </a:p>
        </p:txBody>
      </p:sp>
    </p:spTree>
    <p:extLst>
      <p:ext uri="{BB962C8B-B14F-4D97-AF65-F5344CB8AC3E}">
        <p14:creationId xmlns:p14="http://schemas.microsoft.com/office/powerpoint/2010/main" val="3688662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smtClean="0"/>
              <a:t>Creativity = sewing, drama, art, band</a:t>
            </a:r>
          </a:p>
          <a:p>
            <a:r>
              <a:rPr lang="en-US" smtClean="0"/>
              <a:t>Action = sports, exercise…you MUST break a sweat</a:t>
            </a:r>
          </a:p>
          <a:p>
            <a:r>
              <a:rPr lang="en-US" smtClean="0"/>
              <a:t>Service = KNITS, Blood Drive</a:t>
            </a:r>
          </a:p>
        </p:txBody>
      </p:sp>
      <p:sp>
        <p:nvSpPr>
          <p:cNvPr id="26628" name="Slide Number Placeholder 3"/>
          <p:cNvSpPr>
            <a:spLocks noGrp="1"/>
          </p:cNvSpPr>
          <p:nvPr>
            <p:ph type="sldNum" sz="quarter" idx="5"/>
          </p:nvPr>
        </p:nvSpPr>
        <p:spPr>
          <a:noFill/>
        </p:spPr>
        <p:txBody>
          <a:bodyPr/>
          <a:lstStyle/>
          <a:p>
            <a:fld id="{03CFE3CF-7CC2-44F0-8FAB-7EB0C81DF910}" type="slidenum">
              <a:rPr lang="en-US" smtClean="0"/>
              <a:pPr/>
              <a:t>2</a:t>
            </a:fld>
            <a:endParaRPr lang="en-US" smtClean="0"/>
          </a:p>
        </p:txBody>
      </p:sp>
    </p:spTree>
    <p:extLst>
      <p:ext uri="{BB962C8B-B14F-4D97-AF65-F5344CB8AC3E}">
        <p14:creationId xmlns:p14="http://schemas.microsoft.com/office/powerpoint/2010/main" val="216994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t>Key point of this is to PLAN, ACT, and REFLECT</a:t>
            </a:r>
          </a:p>
        </p:txBody>
      </p:sp>
      <p:sp>
        <p:nvSpPr>
          <p:cNvPr id="27652" name="Slide Number Placeholder 3"/>
          <p:cNvSpPr>
            <a:spLocks noGrp="1"/>
          </p:cNvSpPr>
          <p:nvPr>
            <p:ph type="sldNum" sz="quarter" idx="5"/>
          </p:nvPr>
        </p:nvSpPr>
        <p:spPr>
          <a:noFill/>
        </p:spPr>
        <p:txBody>
          <a:bodyPr/>
          <a:lstStyle/>
          <a:p>
            <a:fld id="{A967164F-20B1-435F-BE48-78E1BDBAFE08}" type="slidenum">
              <a:rPr lang="en-US" smtClean="0"/>
              <a:pPr/>
              <a:t>6</a:t>
            </a:fld>
            <a:endParaRPr lang="en-US" smtClean="0"/>
          </a:p>
        </p:txBody>
      </p:sp>
    </p:spTree>
    <p:extLst>
      <p:ext uri="{BB962C8B-B14F-4D97-AF65-F5344CB8AC3E}">
        <p14:creationId xmlns:p14="http://schemas.microsoft.com/office/powerpoint/2010/main" val="1191303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smtClean="0"/>
              <a:t>Bullet 2: I will be strict about this.  You cannot come to me and say “I did this. Can it count?”  The answer will be no.</a:t>
            </a:r>
          </a:p>
        </p:txBody>
      </p:sp>
      <p:sp>
        <p:nvSpPr>
          <p:cNvPr id="28676" name="Slide Number Placeholder 3"/>
          <p:cNvSpPr>
            <a:spLocks noGrp="1"/>
          </p:cNvSpPr>
          <p:nvPr>
            <p:ph type="sldNum" sz="quarter" idx="5"/>
          </p:nvPr>
        </p:nvSpPr>
        <p:spPr>
          <a:noFill/>
        </p:spPr>
        <p:txBody>
          <a:bodyPr/>
          <a:lstStyle/>
          <a:p>
            <a:fld id="{D540733D-1F33-4B95-8A55-301665A6CD88}" type="slidenum">
              <a:rPr lang="en-US" smtClean="0"/>
              <a:pPr/>
              <a:t>8</a:t>
            </a:fld>
            <a:endParaRPr lang="en-US" smtClean="0"/>
          </a:p>
        </p:txBody>
      </p:sp>
    </p:spTree>
    <p:extLst>
      <p:ext uri="{BB962C8B-B14F-4D97-AF65-F5344CB8AC3E}">
        <p14:creationId xmlns:p14="http://schemas.microsoft.com/office/powerpoint/2010/main" val="1849921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smtClean="0"/>
              <a:t>Bullet 2: I will be pushing into your TOK time possibly bi-weekly.  That time can be used towards reflection or project planning.  We may be able to use the computer lab at times for your research or paperwork, but you will need to let me know if this is a need.  </a:t>
            </a:r>
          </a:p>
          <a:p>
            <a:r>
              <a:rPr lang="en-US" smtClean="0"/>
              <a:t>Bullet 3: This is so you can keep track of your progress.  Many times students put CAS on the back burner and have to scramble last minute.  Well you can’t scramble last minute when everything has to be preapproved.  Spanning it out overtime will make it easier and will have CAS serve its true purpose to make you more well rounded, while participating in the diploma program.</a:t>
            </a:r>
          </a:p>
        </p:txBody>
      </p:sp>
      <p:sp>
        <p:nvSpPr>
          <p:cNvPr id="29700" name="Slide Number Placeholder 3"/>
          <p:cNvSpPr>
            <a:spLocks noGrp="1"/>
          </p:cNvSpPr>
          <p:nvPr>
            <p:ph type="sldNum" sz="quarter" idx="5"/>
          </p:nvPr>
        </p:nvSpPr>
        <p:spPr>
          <a:noFill/>
        </p:spPr>
        <p:txBody>
          <a:bodyPr/>
          <a:lstStyle/>
          <a:p>
            <a:fld id="{1E12788F-4D24-4210-8C65-BD8C0135C60C}" type="slidenum">
              <a:rPr lang="en-US" smtClean="0"/>
              <a:pPr/>
              <a:t>9</a:t>
            </a:fld>
            <a:endParaRPr lang="en-US" smtClean="0"/>
          </a:p>
        </p:txBody>
      </p:sp>
    </p:spTree>
    <p:extLst>
      <p:ext uri="{BB962C8B-B14F-4D97-AF65-F5344CB8AC3E}">
        <p14:creationId xmlns:p14="http://schemas.microsoft.com/office/powerpoint/2010/main" val="663383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0F26DA7-638D-46B6-9A27-CF4C308B43B4}" type="slidenum">
              <a:rPr lang="en-US" smtClean="0"/>
              <a:pPr/>
              <a:t>10</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Here are some ideas to get us started…PSA, educational quilt, marching band in Susan G Komen, wind surfing, moving college students in, helping a neighbor move, KNITS, Blood Drive, Hippies for Hope, Build orphanage </a:t>
            </a:r>
          </a:p>
          <a:p>
            <a:pPr eaLnBrk="1" hangingPunct="1"/>
            <a:endParaRPr lang="en-US" smtClean="0"/>
          </a:p>
          <a:p>
            <a:pPr eaLnBrk="1" hangingPunct="1"/>
            <a:r>
              <a:rPr lang="en-US" smtClean="0"/>
              <a:t>Throw out some of your ideas?  </a:t>
            </a:r>
          </a:p>
        </p:txBody>
      </p:sp>
    </p:spTree>
    <p:extLst>
      <p:ext uri="{BB962C8B-B14F-4D97-AF65-F5344CB8AC3E}">
        <p14:creationId xmlns:p14="http://schemas.microsoft.com/office/powerpoint/2010/main" val="503109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smtClean="0"/>
              <a:t>Brainstorm other groups…Habitat for Humanity, Boy &amp; Girl Scouts, $-H, Boys and Girls Club, Self Employed Women’s Association, First Book, Band, Choir, Orchestra, Interact, Community Centers, Environmental Club, Amnesty International, Rebuilding Saratoga, Back Stretch, Susan B Komen, Victorian Stroll, Double H</a:t>
            </a:r>
          </a:p>
        </p:txBody>
      </p:sp>
      <p:sp>
        <p:nvSpPr>
          <p:cNvPr id="31748" name="Slide Number Placeholder 3"/>
          <p:cNvSpPr>
            <a:spLocks noGrp="1"/>
          </p:cNvSpPr>
          <p:nvPr>
            <p:ph type="sldNum" sz="quarter" idx="5"/>
          </p:nvPr>
        </p:nvSpPr>
        <p:spPr>
          <a:noFill/>
        </p:spPr>
        <p:txBody>
          <a:bodyPr/>
          <a:lstStyle/>
          <a:p>
            <a:fld id="{0124BD86-F7C2-458C-98F7-272382AAC8BA}" type="slidenum">
              <a:rPr lang="en-US" smtClean="0"/>
              <a:pPr/>
              <a:t>11</a:t>
            </a:fld>
            <a:endParaRPr lang="en-US" smtClean="0"/>
          </a:p>
        </p:txBody>
      </p:sp>
    </p:spTree>
    <p:extLst>
      <p:ext uri="{BB962C8B-B14F-4D97-AF65-F5344CB8AC3E}">
        <p14:creationId xmlns:p14="http://schemas.microsoft.com/office/powerpoint/2010/main" val="382070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smtClean="0"/>
              <a:t>Reflection is a big requirement that IB stresses.  When I submit your information at the close of year 2 they are looking to see that you met all of the C,A, and S, the 8 LO’s, and that each activity/project has a thorough reflection</a:t>
            </a:r>
          </a:p>
        </p:txBody>
      </p:sp>
      <p:sp>
        <p:nvSpPr>
          <p:cNvPr id="32772" name="Slide Number Placeholder 3"/>
          <p:cNvSpPr>
            <a:spLocks noGrp="1"/>
          </p:cNvSpPr>
          <p:nvPr>
            <p:ph type="sldNum" sz="quarter" idx="5"/>
          </p:nvPr>
        </p:nvSpPr>
        <p:spPr>
          <a:noFill/>
        </p:spPr>
        <p:txBody>
          <a:bodyPr/>
          <a:lstStyle/>
          <a:p>
            <a:fld id="{73BCC340-E60F-46E9-A00F-80FEE36BDF3D}" type="slidenum">
              <a:rPr lang="en-US" smtClean="0"/>
              <a:pPr/>
              <a:t>12</a:t>
            </a:fld>
            <a:endParaRPr lang="en-US" smtClean="0"/>
          </a:p>
        </p:txBody>
      </p:sp>
    </p:spTree>
    <p:extLst>
      <p:ext uri="{BB962C8B-B14F-4D97-AF65-F5344CB8AC3E}">
        <p14:creationId xmlns:p14="http://schemas.microsoft.com/office/powerpoint/2010/main" val="2442423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n-US" smtClean="0"/>
              <a:t>You can have personal growth in an activity that you consider unsuccessful.  For example, you want to do a triathlon  and do all the training, but on race day you have to drop out of the competition due to injury.  You will be reflecting on the entire process as well as what it was like not to finish and what that taught you about yourself.</a:t>
            </a:r>
          </a:p>
        </p:txBody>
      </p:sp>
      <p:sp>
        <p:nvSpPr>
          <p:cNvPr id="33796" name="Slide Number Placeholder 3"/>
          <p:cNvSpPr>
            <a:spLocks noGrp="1"/>
          </p:cNvSpPr>
          <p:nvPr>
            <p:ph type="sldNum" sz="quarter" idx="5"/>
          </p:nvPr>
        </p:nvSpPr>
        <p:spPr>
          <a:noFill/>
        </p:spPr>
        <p:txBody>
          <a:bodyPr/>
          <a:lstStyle/>
          <a:p>
            <a:fld id="{2C9429D8-B021-47E8-9118-01B7CFACB72E}" type="slidenum">
              <a:rPr lang="en-US" smtClean="0"/>
              <a:pPr/>
              <a:t>13</a:t>
            </a:fld>
            <a:endParaRPr lang="en-US" smtClean="0"/>
          </a:p>
        </p:txBody>
      </p:sp>
    </p:spTree>
    <p:extLst>
      <p:ext uri="{BB962C8B-B14F-4D97-AF65-F5344CB8AC3E}">
        <p14:creationId xmlns:p14="http://schemas.microsoft.com/office/powerpoint/2010/main" val="17524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5940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5940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r>
              <a:rPr lang="de-DE" smtClean="0"/>
              <a:t>BSpa IB CAS, Knapp, 2014</a:t>
            </a:r>
            <a:endParaRPr lang="en-US"/>
          </a:p>
        </p:txBody>
      </p:sp>
      <p:sp>
        <p:nvSpPr>
          <p:cNvPr id="13" name="Rectangle 13"/>
          <p:cNvSpPr>
            <a:spLocks noGrp="1" noChangeArrowheads="1"/>
          </p:cNvSpPr>
          <p:nvPr>
            <p:ph type="sldNum" sz="quarter" idx="12"/>
          </p:nvPr>
        </p:nvSpPr>
        <p:spPr/>
        <p:txBody>
          <a:bodyPr/>
          <a:lstStyle>
            <a:lvl1pPr>
              <a:defRPr/>
            </a:lvl1pPr>
          </a:lstStyle>
          <a:p>
            <a:pPr>
              <a:defRPr/>
            </a:pPr>
            <a:fld id="{B146E2EE-F907-41E1-8C52-A0F916C815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026FF27-D0E1-4F57-8453-D129E34D827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CB6171F-1A90-4A7E-B363-934302A47A8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A7A2574-B717-4591-AA08-278D490AAF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70CD2C7-92D5-4C45-BC34-3B7D29AB304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B9057ED-6C1A-45FC-B5AA-237D425097B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09596E5D-E322-4417-BDF0-BFBDC57DF3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77EED18A-DC46-4D58-B697-C5801A4DEE7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65A38E23-7546-40C1-B64D-5F5803F9AA1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DD30D53-1C67-4B56-BECE-15325AE4FA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BSpa IB CAS, Knapp, 2014</a:t>
            </a: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8FC17ED-789A-4960-A02B-6926E020C1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58371"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58372"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US"/>
            </a:p>
          </p:txBody>
        </p:sp>
        <p:sp>
          <p:nvSpPr>
            <p:cNvPr id="58373"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US"/>
            </a:p>
          </p:txBody>
        </p:sp>
        <p:sp>
          <p:nvSpPr>
            <p:cNvPr id="5837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5837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5837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5837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5837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5837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outerShdw blurRad="38100" dist="38100" dir="2700000" algn="tl">
                    <a:srgbClr val="000000"/>
                  </a:outerShdw>
                </a:effectLst>
              </a:defRPr>
            </a:lvl1pPr>
          </a:lstStyle>
          <a:p>
            <a:pPr>
              <a:defRPr/>
            </a:pPr>
            <a:endParaRPr lang="en-US"/>
          </a:p>
        </p:txBody>
      </p:sp>
      <p:sp>
        <p:nvSpPr>
          <p:cNvPr id="5838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pPr>
              <a:defRPr/>
            </a:pPr>
            <a:r>
              <a:rPr lang="de-DE" smtClean="0"/>
              <a:t>BSpa IB CAS, Knapp, 2014</a:t>
            </a:r>
            <a:endParaRPr lang="en-US"/>
          </a:p>
        </p:txBody>
      </p:sp>
      <p:sp>
        <p:nvSpPr>
          <p:cNvPr id="5838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a:defRPr/>
            </a:pPr>
            <a:fld id="{2DEB21E4-2833-4BE1-AF30-6FCA88281014}" type="slidenum">
              <a:rPr lang="en-US"/>
              <a:pPr>
                <a:defRPr/>
              </a:pPr>
              <a:t>‹#›</a:t>
            </a:fld>
            <a:endParaRPr lang="en-US"/>
          </a:p>
        </p:txBody>
      </p:sp>
      <p:sp>
        <p:nvSpPr>
          <p:cNvPr id="5838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38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50"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cknapp@bscsd.or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1905000"/>
            <a:ext cx="8991600" cy="1736725"/>
          </a:xfrm>
        </p:spPr>
        <p:txBody>
          <a:bodyPr/>
          <a:lstStyle/>
          <a:p>
            <a:pPr algn="ctr" eaLnBrk="1" hangingPunct="1">
              <a:defRPr/>
            </a:pPr>
            <a:r>
              <a:rPr lang="en-US" sz="4400" b="0" dirty="0" smtClean="0"/>
              <a:t>Creativity, Activity, Service</a:t>
            </a:r>
            <a:br>
              <a:rPr lang="en-US" sz="4400" b="0" dirty="0" smtClean="0"/>
            </a:br>
            <a:r>
              <a:rPr lang="en-US" sz="2800" b="0" dirty="0" smtClean="0"/>
              <a:t>(CAS)</a:t>
            </a:r>
            <a:br>
              <a:rPr lang="en-US" sz="2800" b="0" dirty="0" smtClean="0"/>
            </a:br>
            <a:r>
              <a:rPr lang="en-US" sz="4800" dirty="0" smtClean="0"/>
              <a:t>	</a:t>
            </a:r>
          </a:p>
        </p:txBody>
      </p:sp>
      <p:sp>
        <p:nvSpPr>
          <p:cNvPr id="2051" name="Rectangle 3"/>
          <p:cNvSpPr>
            <a:spLocks noGrp="1" noChangeArrowheads="1"/>
          </p:cNvSpPr>
          <p:nvPr>
            <p:ph type="subTitle" idx="1"/>
          </p:nvPr>
        </p:nvSpPr>
        <p:spPr/>
        <p:txBody>
          <a:bodyPr/>
          <a:lstStyle/>
          <a:p>
            <a:pPr algn="ctr" eaLnBrk="1" hangingPunct="1">
              <a:defRPr/>
            </a:pPr>
            <a:r>
              <a:rPr lang="en-US" smtClean="0"/>
              <a:t>“…if you believe in something, you must not just think or talk or write, but must act.”  Peterson (2003)</a:t>
            </a:r>
          </a:p>
        </p:txBody>
      </p:sp>
      <p:sp>
        <p:nvSpPr>
          <p:cNvPr id="4" name="Footer Placeholder 3"/>
          <p:cNvSpPr>
            <a:spLocks noGrp="1"/>
          </p:cNvSpPr>
          <p:nvPr>
            <p:ph type="ftr" sz="quarter" idx="11"/>
          </p:nvPr>
        </p:nvSpPr>
        <p:spPr>
          <a:xfrm>
            <a:off x="5943600" y="60960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defRPr/>
            </a:pPr>
            <a:r>
              <a:rPr lang="en-US" smtClean="0"/>
              <a:t>IDEAS</a:t>
            </a:r>
          </a:p>
        </p:txBody>
      </p:sp>
      <p:sp>
        <p:nvSpPr>
          <p:cNvPr id="5123" name="Rectangle 3"/>
          <p:cNvSpPr>
            <a:spLocks noGrp="1" noRot="1" noChangeArrowheads="1"/>
          </p:cNvSpPr>
          <p:nvPr>
            <p:ph type="body" idx="1"/>
          </p:nvPr>
        </p:nvSpPr>
        <p:spPr/>
        <p:txBody>
          <a:bodyPr/>
          <a:lstStyle/>
          <a:p>
            <a:pPr eaLnBrk="1" hangingPunct="1">
              <a:defRPr/>
            </a:pPr>
            <a:r>
              <a:rPr lang="en-US" dirty="0" smtClean="0"/>
              <a:t>Music</a:t>
            </a:r>
          </a:p>
          <a:p>
            <a:pPr eaLnBrk="1" hangingPunct="1">
              <a:defRPr/>
            </a:pPr>
            <a:r>
              <a:rPr lang="en-US" dirty="0" smtClean="0"/>
              <a:t>Arts</a:t>
            </a:r>
          </a:p>
          <a:p>
            <a:pPr eaLnBrk="1" hangingPunct="1">
              <a:defRPr/>
            </a:pPr>
            <a:r>
              <a:rPr lang="en-US" dirty="0" smtClean="0"/>
              <a:t>Crafts</a:t>
            </a:r>
          </a:p>
          <a:p>
            <a:pPr eaLnBrk="1" hangingPunct="1">
              <a:defRPr/>
            </a:pPr>
            <a:r>
              <a:rPr lang="en-US" dirty="0" smtClean="0"/>
              <a:t>Travel</a:t>
            </a:r>
          </a:p>
          <a:p>
            <a:pPr eaLnBrk="1" hangingPunct="1">
              <a:defRPr/>
            </a:pPr>
            <a:r>
              <a:rPr lang="en-US" dirty="0" smtClean="0"/>
              <a:t>Drama</a:t>
            </a:r>
          </a:p>
          <a:p>
            <a:pPr eaLnBrk="1" hangingPunct="1">
              <a:defRPr/>
            </a:pPr>
            <a:r>
              <a:rPr lang="en-US" dirty="0" smtClean="0"/>
              <a:t>Athletics</a:t>
            </a:r>
          </a:p>
        </p:txBody>
      </p:sp>
      <p:sp>
        <p:nvSpPr>
          <p:cNvPr id="4" name="Footer Placeholder 3"/>
          <p:cNvSpPr>
            <a:spLocks noGrp="1"/>
          </p:cNvSpPr>
          <p:nvPr>
            <p:ph type="ftr" sz="quarter" idx="11"/>
          </p:nvPr>
        </p:nvSpPr>
        <p:spPr>
          <a:xfrm>
            <a:off x="60198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r>
              <a:rPr lang="en-US" smtClean="0"/>
              <a:t>Who can help?</a:t>
            </a:r>
          </a:p>
        </p:txBody>
      </p:sp>
      <p:sp>
        <p:nvSpPr>
          <p:cNvPr id="11267" name="Rectangle 3"/>
          <p:cNvSpPr>
            <a:spLocks noGrp="1" noRot="1" noChangeArrowheads="1"/>
          </p:cNvSpPr>
          <p:nvPr>
            <p:ph type="body" idx="1"/>
          </p:nvPr>
        </p:nvSpPr>
        <p:spPr>
          <a:xfrm>
            <a:off x="838200" y="1905000"/>
            <a:ext cx="8007350" cy="4724400"/>
          </a:xfrm>
        </p:spPr>
        <p:txBody>
          <a:bodyPr/>
          <a:lstStyle/>
          <a:p>
            <a:pPr marL="609600" indent="-609600" eaLnBrk="1" hangingPunct="1">
              <a:defRPr/>
            </a:pPr>
            <a:r>
              <a:rPr lang="en-US" sz="2800" dirty="0" smtClean="0"/>
              <a:t>School</a:t>
            </a:r>
          </a:p>
          <a:p>
            <a:pPr marL="609600" indent="-609600" eaLnBrk="1" hangingPunct="1">
              <a:buFont typeface="Wingdings" pitchFamily="2" charset="2"/>
              <a:buNone/>
              <a:defRPr/>
            </a:pPr>
            <a:r>
              <a:rPr lang="en-US" dirty="0" smtClean="0"/>
              <a:t>		</a:t>
            </a:r>
            <a:r>
              <a:rPr lang="en-US" sz="2400" dirty="0" smtClean="0"/>
              <a:t>Clubs</a:t>
            </a:r>
          </a:p>
          <a:p>
            <a:pPr marL="609600" indent="-609600" eaLnBrk="1" hangingPunct="1">
              <a:buFont typeface="Wingdings" pitchFamily="2" charset="2"/>
              <a:buNone/>
              <a:defRPr/>
            </a:pPr>
            <a:r>
              <a:rPr lang="en-US" sz="2400" dirty="0" smtClean="0"/>
              <a:t>		Departments</a:t>
            </a:r>
          </a:p>
          <a:p>
            <a:pPr marL="609600" indent="-609600" eaLnBrk="1" hangingPunct="1">
              <a:defRPr/>
            </a:pPr>
            <a:r>
              <a:rPr lang="en-US" sz="2800" dirty="0" smtClean="0"/>
              <a:t>Local </a:t>
            </a:r>
          </a:p>
          <a:p>
            <a:pPr marL="609600" indent="-609600" eaLnBrk="1" hangingPunct="1">
              <a:buFont typeface="Wingdings" pitchFamily="2" charset="2"/>
              <a:buNone/>
              <a:defRPr/>
            </a:pPr>
            <a:r>
              <a:rPr lang="en-US" dirty="0" smtClean="0"/>
              <a:t>		</a:t>
            </a:r>
            <a:r>
              <a:rPr lang="en-US" sz="2400" dirty="0" smtClean="0"/>
              <a:t>Rotary Club</a:t>
            </a:r>
          </a:p>
          <a:p>
            <a:pPr marL="609600" indent="-609600" eaLnBrk="1" hangingPunct="1">
              <a:buFont typeface="Wingdings" pitchFamily="2" charset="2"/>
              <a:buNone/>
              <a:defRPr/>
            </a:pPr>
            <a:r>
              <a:rPr lang="en-US" sz="2400" dirty="0" smtClean="0"/>
              <a:t>		Service Learning Acting Troupe</a:t>
            </a:r>
          </a:p>
          <a:p>
            <a:pPr marL="609600" indent="-609600" eaLnBrk="1" hangingPunct="1">
              <a:defRPr/>
            </a:pPr>
            <a:r>
              <a:rPr lang="en-US" sz="2800" dirty="0" smtClean="0"/>
              <a:t>Global</a:t>
            </a:r>
          </a:p>
          <a:p>
            <a:pPr marL="609600" indent="-609600" eaLnBrk="1" hangingPunct="1">
              <a:buFont typeface="Wingdings" pitchFamily="2" charset="2"/>
              <a:buNone/>
              <a:defRPr/>
            </a:pPr>
            <a:r>
              <a:rPr lang="en-US" sz="2800" dirty="0" smtClean="0"/>
              <a:t>		</a:t>
            </a:r>
            <a:r>
              <a:rPr lang="en-US" sz="2400" dirty="0" smtClean="0"/>
              <a:t>Hippies for Hope </a:t>
            </a:r>
          </a:p>
          <a:p>
            <a:pPr marL="609600" indent="-609600" eaLnBrk="1" hangingPunct="1">
              <a:buFont typeface="Wingdings" pitchFamily="2" charset="2"/>
              <a:buNone/>
              <a:defRPr/>
            </a:pPr>
            <a:r>
              <a:rPr lang="en-US" sz="2400" dirty="0" smtClean="0"/>
              <a:t>		Red Cross</a:t>
            </a:r>
          </a:p>
        </p:txBody>
      </p:sp>
      <p:sp>
        <p:nvSpPr>
          <p:cNvPr id="4" name="Footer Placeholder 3"/>
          <p:cNvSpPr>
            <a:spLocks noGrp="1"/>
          </p:cNvSpPr>
          <p:nvPr>
            <p:ph type="ftr" sz="quarter" idx="11"/>
          </p:nvPr>
        </p:nvSpPr>
        <p:spPr>
          <a:xfrm>
            <a:off x="60198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457200" y="244475"/>
            <a:ext cx="8385175" cy="1050925"/>
          </a:xfrm>
        </p:spPr>
        <p:txBody>
          <a:bodyPr/>
          <a:lstStyle/>
          <a:p>
            <a:pPr eaLnBrk="1" hangingPunct="1">
              <a:defRPr/>
            </a:pPr>
            <a:r>
              <a:rPr lang="en-US" sz="3600" smtClean="0"/>
              <a:t>What does Reflection Include?</a:t>
            </a:r>
          </a:p>
        </p:txBody>
      </p:sp>
      <p:sp>
        <p:nvSpPr>
          <p:cNvPr id="76803" name="Rectangle 3"/>
          <p:cNvSpPr>
            <a:spLocks noGrp="1" noRot="1" noChangeArrowheads="1"/>
          </p:cNvSpPr>
          <p:nvPr>
            <p:ph type="body" idx="1"/>
          </p:nvPr>
        </p:nvSpPr>
        <p:spPr>
          <a:xfrm>
            <a:off x="0" y="1143000"/>
            <a:ext cx="9144000" cy="5562600"/>
          </a:xfrm>
        </p:spPr>
        <p:txBody>
          <a:bodyPr/>
          <a:lstStyle/>
          <a:p>
            <a:pPr eaLnBrk="1" hangingPunct="1">
              <a:defRPr/>
            </a:pPr>
            <a:r>
              <a:rPr lang="en-US" sz="1700" dirty="0" smtClean="0"/>
              <a:t>Describe what you learned &amp; felt during your project.</a:t>
            </a:r>
          </a:p>
          <a:p>
            <a:pPr eaLnBrk="1" hangingPunct="1">
              <a:defRPr/>
            </a:pPr>
            <a:r>
              <a:rPr lang="en-US" sz="1700" dirty="0" smtClean="0"/>
              <a:t>What was the most challenging &amp; best thing that happened to you today? Describe what you learned from the experience.</a:t>
            </a:r>
          </a:p>
          <a:p>
            <a:pPr eaLnBrk="1" hangingPunct="1">
              <a:defRPr/>
            </a:pPr>
            <a:r>
              <a:rPr lang="en-US" sz="1700" dirty="0" smtClean="0"/>
              <a:t>Compare or contrast your service experience with anything you have previously experienced, read, or imagined.</a:t>
            </a:r>
          </a:p>
          <a:p>
            <a:pPr eaLnBrk="1" hangingPunct="1">
              <a:defRPr/>
            </a:pPr>
            <a:r>
              <a:rPr lang="en-US" sz="1700" dirty="0" smtClean="0"/>
              <a:t>Rate yourself from 1 to 10 for your performance.  Why did you give yourself that rating?</a:t>
            </a:r>
          </a:p>
          <a:p>
            <a:pPr eaLnBrk="1" hangingPunct="1">
              <a:defRPr/>
            </a:pPr>
            <a:r>
              <a:rPr lang="en-US" sz="1700" dirty="0" smtClean="0"/>
              <a:t>What connection does this service have to your academic work, career plans and values?</a:t>
            </a:r>
          </a:p>
          <a:p>
            <a:pPr eaLnBrk="1" hangingPunct="1">
              <a:defRPr/>
            </a:pPr>
            <a:r>
              <a:rPr lang="en-US" sz="1700" dirty="0" smtClean="0"/>
              <a:t>What have you personally learned about yourself from working on this project?</a:t>
            </a:r>
          </a:p>
          <a:p>
            <a:pPr eaLnBrk="1" hangingPunct="1">
              <a:defRPr/>
            </a:pPr>
            <a:r>
              <a:rPr lang="en-US" sz="1700" dirty="0" smtClean="0"/>
              <a:t>What changes would you recommend in how the service site operates?</a:t>
            </a:r>
          </a:p>
          <a:p>
            <a:pPr eaLnBrk="1" hangingPunct="1">
              <a:defRPr/>
            </a:pPr>
            <a:r>
              <a:rPr lang="en-US" sz="1700" dirty="0" smtClean="0"/>
              <a:t>Name 5 things you can do better in society due to this project.</a:t>
            </a:r>
          </a:p>
          <a:p>
            <a:pPr eaLnBrk="1" hangingPunct="1">
              <a:defRPr/>
            </a:pPr>
            <a:r>
              <a:rPr lang="en-US" sz="1700" dirty="0" smtClean="0"/>
              <a:t>What was your first impression of the service site?</a:t>
            </a:r>
          </a:p>
          <a:p>
            <a:pPr eaLnBrk="1" hangingPunct="1">
              <a:defRPr/>
            </a:pPr>
            <a:r>
              <a:rPr lang="en-US" sz="1700" dirty="0" smtClean="0"/>
              <a:t>Can you sum up your experience with 2 or 3 words?</a:t>
            </a:r>
          </a:p>
          <a:p>
            <a:pPr eaLnBrk="1" hangingPunct="1">
              <a:defRPr/>
            </a:pPr>
            <a:r>
              <a:rPr lang="en-US" sz="1700" dirty="0" smtClean="0"/>
              <a:t>How is this service experience different from what you expected?</a:t>
            </a:r>
          </a:p>
          <a:p>
            <a:pPr eaLnBrk="1" hangingPunct="1">
              <a:defRPr/>
            </a:pPr>
            <a:r>
              <a:rPr lang="en-US" sz="1700" dirty="0" smtClean="0"/>
              <a:t>How has volunteering changed your perspective towards the issue of volunteers?</a:t>
            </a:r>
          </a:p>
          <a:p>
            <a:pPr eaLnBrk="1" hangingPunct="1">
              <a:defRPr/>
            </a:pPr>
            <a:r>
              <a:rPr lang="en-US" sz="1700" dirty="0" smtClean="0"/>
              <a:t>Have you benefited from your experience, personally, academically and/or occupationally?</a:t>
            </a:r>
          </a:p>
          <a:p>
            <a:pPr eaLnBrk="1" hangingPunct="1">
              <a:defRPr/>
            </a:pPr>
            <a:r>
              <a:rPr lang="en-US" sz="1700" dirty="0" smtClean="0"/>
              <a:t>What kind of knowledge issues did you come across? Relate to TOK.</a:t>
            </a:r>
          </a:p>
          <a:p>
            <a:pPr eaLnBrk="1" hangingPunct="1">
              <a:defRPr/>
            </a:pPr>
            <a:endParaRPr lang="en-US" sz="1700" dirty="0" smtClean="0"/>
          </a:p>
        </p:txBody>
      </p:sp>
      <p:sp>
        <p:nvSpPr>
          <p:cNvPr id="4" name="Footer Placeholder 3"/>
          <p:cNvSpPr>
            <a:spLocks noGrp="1"/>
          </p:cNvSpPr>
          <p:nvPr>
            <p:ph type="ftr" sz="quarter" idx="11"/>
          </p:nvPr>
        </p:nvSpPr>
        <p:spPr>
          <a:xfrm>
            <a:off x="6096000" y="62484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algn="ctr" eaLnBrk="1" hangingPunct="1">
              <a:defRPr/>
            </a:pPr>
            <a:r>
              <a:rPr lang="en-US" dirty="0" smtClean="0"/>
              <a:t>Forms of Reflection</a:t>
            </a:r>
            <a:br>
              <a:rPr lang="en-US" dirty="0" smtClean="0"/>
            </a:br>
            <a:r>
              <a:rPr lang="en-US" sz="1400" b="0" dirty="0" smtClean="0">
                <a:effectLst/>
              </a:rPr>
              <a:t>To be submitted/linked to your </a:t>
            </a:r>
            <a:r>
              <a:rPr lang="en-US" sz="1400" b="0" dirty="0" err="1" smtClean="0">
                <a:effectLst/>
              </a:rPr>
              <a:t>ManageBac</a:t>
            </a:r>
            <a:r>
              <a:rPr lang="en-US" sz="1400" b="0" dirty="0" smtClean="0">
                <a:effectLst/>
              </a:rPr>
              <a:t> account </a:t>
            </a:r>
            <a:br>
              <a:rPr lang="en-US" sz="1400" b="0" dirty="0" smtClean="0">
                <a:effectLst/>
              </a:rPr>
            </a:br>
            <a:r>
              <a:rPr lang="en-US" sz="1400" b="0" dirty="0" smtClean="0">
                <a:effectLst/>
              </a:rPr>
              <a:t>within the experience you earned approval for</a:t>
            </a:r>
            <a:endParaRPr lang="en-US" dirty="0" smtClean="0"/>
          </a:p>
        </p:txBody>
      </p:sp>
      <p:sp>
        <p:nvSpPr>
          <p:cNvPr id="7171" name="Rectangle 3"/>
          <p:cNvSpPr>
            <a:spLocks noGrp="1" noRot="1" noChangeArrowheads="1"/>
          </p:cNvSpPr>
          <p:nvPr>
            <p:ph type="body" idx="1"/>
          </p:nvPr>
        </p:nvSpPr>
        <p:spPr>
          <a:xfrm>
            <a:off x="838200" y="1600200"/>
            <a:ext cx="8007350" cy="4724400"/>
          </a:xfrm>
        </p:spPr>
        <p:txBody>
          <a:bodyPr/>
          <a:lstStyle/>
          <a:p>
            <a:pPr eaLnBrk="1" hangingPunct="1">
              <a:lnSpc>
                <a:spcPct val="90000"/>
              </a:lnSpc>
              <a:defRPr/>
            </a:pPr>
            <a:r>
              <a:rPr lang="en-US" sz="2800" dirty="0" smtClean="0"/>
              <a:t>PowerPoint</a:t>
            </a:r>
          </a:p>
          <a:p>
            <a:pPr eaLnBrk="1" hangingPunct="1">
              <a:lnSpc>
                <a:spcPct val="90000"/>
              </a:lnSpc>
              <a:defRPr/>
            </a:pPr>
            <a:r>
              <a:rPr lang="en-US" sz="2800" dirty="0" smtClean="0"/>
              <a:t>Comic Strip</a:t>
            </a:r>
          </a:p>
          <a:p>
            <a:pPr eaLnBrk="1" hangingPunct="1">
              <a:lnSpc>
                <a:spcPct val="90000"/>
              </a:lnSpc>
              <a:defRPr/>
            </a:pPr>
            <a:r>
              <a:rPr lang="en-US" sz="2800" dirty="0" smtClean="0"/>
              <a:t>Verbal Conversations…Must be documented</a:t>
            </a:r>
          </a:p>
          <a:p>
            <a:pPr eaLnBrk="1" hangingPunct="1">
              <a:lnSpc>
                <a:spcPct val="90000"/>
              </a:lnSpc>
              <a:defRPr/>
            </a:pPr>
            <a:r>
              <a:rPr lang="en-US" sz="2800" dirty="0" smtClean="0"/>
              <a:t>Journaling</a:t>
            </a:r>
          </a:p>
          <a:p>
            <a:pPr eaLnBrk="1" hangingPunct="1">
              <a:lnSpc>
                <a:spcPct val="90000"/>
              </a:lnSpc>
              <a:defRPr/>
            </a:pPr>
            <a:r>
              <a:rPr lang="en-US" sz="2800" dirty="0" smtClean="0"/>
              <a:t>Blogs</a:t>
            </a:r>
          </a:p>
          <a:p>
            <a:pPr eaLnBrk="1" hangingPunct="1">
              <a:lnSpc>
                <a:spcPct val="90000"/>
              </a:lnSpc>
              <a:defRPr/>
            </a:pPr>
            <a:r>
              <a:rPr lang="en-US" sz="2800" dirty="0" smtClean="0"/>
              <a:t>Photo Album</a:t>
            </a:r>
          </a:p>
          <a:p>
            <a:pPr eaLnBrk="1" hangingPunct="1">
              <a:lnSpc>
                <a:spcPct val="90000"/>
              </a:lnSpc>
              <a:defRPr/>
            </a:pPr>
            <a:r>
              <a:rPr lang="en-US" sz="2800" dirty="0" smtClean="0"/>
              <a:t>Tweets – @</a:t>
            </a:r>
            <a:r>
              <a:rPr lang="en-US" sz="2800" dirty="0" err="1" smtClean="0"/>
              <a:t>BSpaIBCAS</a:t>
            </a:r>
            <a:endParaRPr lang="en-US" sz="2800" dirty="0" smtClean="0"/>
          </a:p>
          <a:p>
            <a:pPr eaLnBrk="1" hangingPunct="1">
              <a:lnSpc>
                <a:spcPct val="90000"/>
              </a:lnSpc>
              <a:defRPr/>
            </a:pPr>
            <a:r>
              <a:rPr lang="en-US" sz="2800" dirty="0" smtClean="0"/>
              <a:t>Other</a:t>
            </a:r>
          </a:p>
          <a:p>
            <a:pPr eaLnBrk="1" hangingPunct="1">
              <a:lnSpc>
                <a:spcPct val="90000"/>
              </a:lnSpc>
              <a:buFont typeface="Wingdings" pitchFamily="2" charset="2"/>
              <a:buNone/>
              <a:defRPr/>
            </a:pPr>
            <a:r>
              <a:rPr lang="en-US" sz="2800" dirty="0" smtClean="0"/>
              <a:t>*****(ALL REFLECTIONS MUST</a:t>
            </a:r>
          </a:p>
          <a:p>
            <a:pPr eaLnBrk="1" hangingPunct="1">
              <a:lnSpc>
                <a:spcPct val="90000"/>
              </a:lnSpc>
              <a:buFont typeface="Wingdings" pitchFamily="2" charset="2"/>
              <a:buNone/>
              <a:defRPr/>
            </a:pPr>
            <a:r>
              <a:rPr lang="en-US" sz="2800" dirty="0" smtClean="0"/>
              <a:t>		SHOW PERSONAL GROWTH )*****</a:t>
            </a:r>
          </a:p>
        </p:txBody>
      </p:sp>
      <p:sp>
        <p:nvSpPr>
          <p:cNvPr id="4" name="Footer Placeholder 3"/>
          <p:cNvSpPr>
            <a:spLocks noGrp="1"/>
          </p:cNvSpPr>
          <p:nvPr>
            <p:ph type="ftr" sz="quarter" idx="11"/>
          </p:nvPr>
        </p:nvSpPr>
        <p:spPr>
          <a:xfrm>
            <a:off x="6096000" y="62484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457200" y="244475"/>
            <a:ext cx="8385175" cy="1050925"/>
          </a:xfrm>
        </p:spPr>
        <p:txBody>
          <a:bodyPr/>
          <a:lstStyle/>
          <a:p>
            <a:pPr eaLnBrk="1" hangingPunct="1">
              <a:defRPr/>
            </a:pPr>
            <a:r>
              <a:rPr lang="en-US" dirty="0" smtClean="0"/>
              <a:t>Requirements</a:t>
            </a:r>
          </a:p>
        </p:txBody>
      </p:sp>
      <p:sp>
        <p:nvSpPr>
          <p:cNvPr id="72707" name="Rectangle 3"/>
          <p:cNvSpPr>
            <a:spLocks noGrp="1" noRot="1" noChangeArrowheads="1"/>
          </p:cNvSpPr>
          <p:nvPr>
            <p:ph type="body" idx="1"/>
          </p:nvPr>
        </p:nvSpPr>
        <p:spPr>
          <a:xfrm>
            <a:off x="823450" y="1581150"/>
            <a:ext cx="8007350" cy="4800600"/>
          </a:xfrm>
        </p:spPr>
        <p:txBody>
          <a:bodyPr/>
          <a:lstStyle/>
          <a:p>
            <a:pPr eaLnBrk="1" hangingPunct="1">
              <a:lnSpc>
                <a:spcPct val="80000"/>
              </a:lnSpc>
              <a:defRPr/>
            </a:pPr>
            <a:r>
              <a:rPr lang="en-US" sz="1800" dirty="0" smtClean="0"/>
              <a:t>A minimum of 24 experiences by 4</a:t>
            </a:r>
            <a:r>
              <a:rPr lang="en-US" sz="1800" baseline="30000" dirty="0" smtClean="0"/>
              <a:t>th</a:t>
            </a:r>
            <a:r>
              <a:rPr lang="en-US" sz="1800" dirty="0" smtClean="0"/>
              <a:t> interim of Year Two.</a:t>
            </a:r>
          </a:p>
          <a:p>
            <a:pPr eaLnBrk="1" hangingPunct="1">
              <a:lnSpc>
                <a:spcPct val="80000"/>
              </a:lnSpc>
              <a:defRPr/>
            </a:pPr>
            <a:r>
              <a:rPr lang="en-US" sz="1800" dirty="0" smtClean="0"/>
              <a:t>Experiences must be balanced between each CAS area (Approx 8 experiences per area).</a:t>
            </a:r>
          </a:p>
          <a:p>
            <a:pPr eaLnBrk="1" hangingPunct="1">
              <a:lnSpc>
                <a:spcPct val="80000"/>
              </a:lnSpc>
              <a:defRPr/>
            </a:pPr>
            <a:r>
              <a:rPr lang="en-US" sz="1800" dirty="0" smtClean="0"/>
              <a:t>All 7 Learning Outcomes must be met.</a:t>
            </a:r>
          </a:p>
          <a:p>
            <a:pPr eaLnBrk="1" hangingPunct="1">
              <a:lnSpc>
                <a:spcPct val="80000"/>
              </a:lnSpc>
              <a:defRPr/>
            </a:pPr>
            <a:r>
              <a:rPr lang="en-US" sz="1800" dirty="0" smtClean="0"/>
              <a:t>A minimum of 8 experiences must occur during senior year.</a:t>
            </a:r>
          </a:p>
          <a:p>
            <a:pPr eaLnBrk="1" hangingPunct="1">
              <a:lnSpc>
                <a:spcPct val="80000"/>
              </a:lnSpc>
              <a:defRPr/>
            </a:pPr>
            <a:r>
              <a:rPr lang="en-US" sz="1800" dirty="0" smtClean="0"/>
              <a:t>Experiences can occur the summer between ones junior and senior years.</a:t>
            </a:r>
          </a:p>
          <a:p>
            <a:pPr eaLnBrk="1" hangingPunct="1">
              <a:lnSpc>
                <a:spcPct val="80000"/>
              </a:lnSpc>
              <a:defRPr/>
            </a:pPr>
            <a:r>
              <a:rPr lang="en-US" sz="1800" dirty="0" smtClean="0"/>
              <a:t>Work with a team/group on at least 1 long term project that integrates at least one of the CAS strands and occurs for at least a month</a:t>
            </a:r>
          </a:p>
          <a:p>
            <a:pPr eaLnBrk="1" hangingPunct="1">
              <a:lnSpc>
                <a:spcPct val="80000"/>
              </a:lnSpc>
              <a:defRPr/>
            </a:pPr>
            <a:r>
              <a:rPr lang="en-US" sz="1800" dirty="0" smtClean="0"/>
              <a:t>Must initiate at least 1 experience/project.</a:t>
            </a:r>
          </a:p>
          <a:p>
            <a:pPr eaLnBrk="1" hangingPunct="1">
              <a:lnSpc>
                <a:spcPct val="80000"/>
              </a:lnSpc>
              <a:defRPr/>
            </a:pPr>
            <a:r>
              <a:rPr lang="en-US" sz="1800" dirty="0" smtClean="0"/>
              <a:t>Must document &amp; provide evidence of participating in every experience/project.</a:t>
            </a:r>
          </a:p>
          <a:p>
            <a:pPr eaLnBrk="1" hangingPunct="1">
              <a:lnSpc>
                <a:spcPct val="80000"/>
              </a:lnSpc>
              <a:defRPr/>
            </a:pPr>
            <a:r>
              <a:rPr lang="en-US" sz="1800" dirty="0" smtClean="0"/>
              <a:t>A goal must be established for every experience/project.  If an experience has more then one C,A, or S component then a goal needs to be established for each element.</a:t>
            </a:r>
          </a:p>
          <a:p>
            <a:pPr eaLnBrk="1" hangingPunct="1">
              <a:lnSpc>
                <a:spcPct val="80000"/>
              </a:lnSpc>
              <a:defRPr/>
            </a:pPr>
            <a:r>
              <a:rPr lang="en-US" sz="1800" dirty="0" smtClean="0"/>
              <a:t>Must reflect on every experience/project.</a:t>
            </a:r>
          </a:p>
          <a:p>
            <a:pPr eaLnBrk="1" hangingPunct="1">
              <a:lnSpc>
                <a:spcPct val="80000"/>
              </a:lnSpc>
              <a:defRPr/>
            </a:pPr>
            <a:r>
              <a:rPr lang="en-US" sz="1800" dirty="0" smtClean="0"/>
              <a:t>Every experience/project must show personal growth (even if not successful) .</a:t>
            </a:r>
          </a:p>
          <a:p>
            <a:pPr eaLnBrk="1" hangingPunct="1">
              <a:lnSpc>
                <a:spcPct val="80000"/>
              </a:lnSpc>
              <a:defRPr/>
            </a:pPr>
            <a:r>
              <a:rPr lang="en-US" sz="1800" b="1" dirty="0" smtClean="0"/>
              <a:t>All experiences/projects </a:t>
            </a:r>
            <a:r>
              <a:rPr lang="en-US" sz="1800" b="1" u="sng" dirty="0" smtClean="0"/>
              <a:t>must</a:t>
            </a:r>
            <a:r>
              <a:rPr lang="en-US" sz="1800" b="1" dirty="0" smtClean="0"/>
              <a:t> be pre-approved by your CAS advisor.</a:t>
            </a:r>
          </a:p>
        </p:txBody>
      </p:sp>
      <p:sp>
        <p:nvSpPr>
          <p:cNvPr id="4" name="Footer Placeholder 3"/>
          <p:cNvSpPr>
            <a:spLocks noGrp="1"/>
          </p:cNvSpPr>
          <p:nvPr>
            <p:ph type="ftr" sz="quarter" idx="11"/>
          </p:nvPr>
        </p:nvSpPr>
        <p:spPr>
          <a:xfrm>
            <a:off x="6324600" y="6477000"/>
            <a:ext cx="2895600" cy="38100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990600" y="228600"/>
            <a:ext cx="7772400" cy="914400"/>
          </a:xfrm>
        </p:spPr>
        <p:txBody>
          <a:bodyPr/>
          <a:lstStyle/>
          <a:p>
            <a:pPr>
              <a:defRPr/>
            </a:pPr>
            <a:r>
              <a:rPr lang="en-US" sz="4400" dirty="0" smtClean="0"/>
              <a:t>Passing</a:t>
            </a:r>
            <a:r>
              <a:rPr lang="en-US" dirty="0" smtClean="0"/>
              <a:t> </a:t>
            </a:r>
            <a:r>
              <a:rPr lang="en-US" sz="4400" dirty="0" smtClean="0"/>
              <a:t>Criteria</a:t>
            </a:r>
            <a:endParaRPr lang="en-US" sz="4400" dirty="0"/>
          </a:p>
        </p:txBody>
      </p:sp>
      <p:sp>
        <p:nvSpPr>
          <p:cNvPr id="3" name="Subtitle 2"/>
          <p:cNvSpPr>
            <a:spLocks noGrp="1"/>
          </p:cNvSpPr>
          <p:nvPr>
            <p:ph type="subTitle" sz="quarter" idx="1"/>
          </p:nvPr>
        </p:nvSpPr>
        <p:spPr>
          <a:xfrm>
            <a:off x="1066800" y="1295400"/>
            <a:ext cx="6781800" cy="4953000"/>
          </a:xfrm>
        </p:spPr>
        <p:txBody>
          <a:bodyPr/>
          <a:lstStyle/>
          <a:p>
            <a:pPr>
              <a:defRPr/>
            </a:pPr>
            <a:r>
              <a:rPr lang="en-US" sz="1800" u="sng" dirty="0" smtClean="0"/>
              <a:t>Year 1</a:t>
            </a:r>
          </a:p>
          <a:p>
            <a:pPr>
              <a:defRPr/>
            </a:pPr>
            <a:r>
              <a:rPr lang="en-US" sz="1800" dirty="0" smtClean="0"/>
              <a:t>1</a:t>
            </a:r>
            <a:r>
              <a:rPr lang="en-US" sz="1800" baseline="30000" dirty="0" smtClean="0"/>
              <a:t>st</a:t>
            </a:r>
            <a:r>
              <a:rPr lang="en-US" sz="1800" dirty="0" smtClean="0"/>
              <a:t> Marking Period: 3 experiences completed</a:t>
            </a:r>
          </a:p>
          <a:p>
            <a:pPr>
              <a:defRPr/>
            </a:pPr>
            <a:r>
              <a:rPr lang="en-US" sz="1800" dirty="0" smtClean="0"/>
              <a:t>2</a:t>
            </a:r>
            <a:r>
              <a:rPr lang="en-US" sz="1800" baseline="30000" dirty="0" smtClean="0"/>
              <a:t>nd</a:t>
            </a:r>
            <a:r>
              <a:rPr lang="en-US" sz="1800" dirty="0" smtClean="0"/>
              <a:t> Marking Period: 6 experiences + 3 of the LO’s completed</a:t>
            </a:r>
          </a:p>
          <a:p>
            <a:pPr>
              <a:defRPr/>
            </a:pPr>
            <a:r>
              <a:rPr lang="en-US" sz="1800" dirty="0" smtClean="0"/>
              <a:t>3</a:t>
            </a:r>
            <a:r>
              <a:rPr lang="en-US" sz="1800" baseline="30000" dirty="0" smtClean="0"/>
              <a:t>rd</a:t>
            </a:r>
            <a:r>
              <a:rPr lang="en-US" sz="1800" dirty="0" smtClean="0"/>
              <a:t> Marking Period: 9 experiences</a:t>
            </a:r>
          </a:p>
          <a:p>
            <a:pPr>
              <a:defRPr/>
            </a:pPr>
            <a:r>
              <a:rPr lang="en-US" sz="1800" dirty="0" smtClean="0"/>
              <a:t>4</a:t>
            </a:r>
            <a:r>
              <a:rPr lang="en-US" sz="1800" baseline="30000" dirty="0" smtClean="0"/>
              <a:t>th</a:t>
            </a:r>
            <a:r>
              <a:rPr lang="en-US" sz="1800" dirty="0" smtClean="0"/>
              <a:t> Marking Period: 12 experiences + 6 of the </a:t>
            </a:r>
            <a:r>
              <a:rPr lang="en-US" sz="1800" dirty="0" smtClean="0"/>
              <a:t>LO’s</a:t>
            </a:r>
          </a:p>
          <a:p>
            <a:pPr>
              <a:defRPr/>
            </a:pPr>
            <a:endParaRPr lang="en-US" sz="800" dirty="0" smtClean="0"/>
          </a:p>
          <a:p>
            <a:pPr>
              <a:defRPr/>
            </a:pPr>
            <a:endParaRPr lang="en-US" sz="200" dirty="0" smtClean="0"/>
          </a:p>
          <a:p>
            <a:pPr>
              <a:defRPr/>
            </a:pPr>
            <a:r>
              <a:rPr lang="en-US" sz="1800" u="sng" dirty="0" smtClean="0"/>
              <a:t>Year 2</a:t>
            </a:r>
          </a:p>
          <a:p>
            <a:pPr>
              <a:defRPr/>
            </a:pPr>
            <a:r>
              <a:rPr lang="en-US" sz="1800" dirty="0" smtClean="0"/>
              <a:t>1</a:t>
            </a:r>
            <a:r>
              <a:rPr lang="en-US" sz="1800" baseline="30000" dirty="0" smtClean="0"/>
              <a:t>st</a:t>
            </a:r>
            <a:r>
              <a:rPr lang="en-US" sz="1800" dirty="0" smtClean="0"/>
              <a:t> Marking Period: 15 experiences</a:t>
            </a:r>
          </a:p>
          <a:p>
            <a:pPr>
              <a:defRPr/>
            </a:pPr>
            <a:r>
              <a:rPr lang="en-US" sz="1800" dirty="0" smtClean="0"/>
              <a:t>2</a:t>
            </a:r>
            <a:r>
              <a:rPr lang="en-US" sz="1800" baseline="30000" dirty="0" smtClean="0"/>
              <a:t>nd</a:t>
            </a:r>
            <a:r>
              <a:rPr lang="en-US" sz="1800" dirty="0" smtClean="0"/>
              <a:t> Marking Period: 18 experiences + 7 of the LO’s + 3 of the CAS completed</a:t>
            </a:r>
          </a:p>
          <a:p>
            <a:pPr>
              <a:defRPr/>
            </a:pPr>
            <a:r>
              <a:rPr lang="en-US" sz="1800" dirty="0" smtClean="0"/>
              <a:t>3</a:t>
            </a:r>
            <a:r>
              <a:rPr lang="en-US" sz="1800" baseline="30000" dirty="0" smtClean="0"/>
              <a:t>rd</a:t>
            </a:r>
            <a:r>
              <a:rPr lang="en-US" sz="1800" dirty="0" smtClean="0"/>
              <a:t> Marking Period: 21 experiences </a:t>
            </a:r>
          </a:p>
          <a:p>
            <a:pPr>
              <a:defRPr/>
            </a:pPr>
            <a:r>
              <a:rPr lang="en-US" sz="1800" dirty="0" smtClean="0"/>
              <a:t>4</a:t>
            </a:r>
            <a:r>
              <a:rPr lang="en-US" sz="1800" baseline="30000" dirty="0" smtClean="0"/>
              <a:t>th</a:t>
            </a:r>
            <a:r>
              <a:rPr lang="en-US" sz="1800" dirty="0" smtClean="0"/>
              <a:t> Marking Period: Due 4</a:t>
            </a:r>
            <a:r>
              <a:rPr lang="en-US" sz="1800" baseline="30000" dirty="0" smtClean="0"/>
              <a:t>th</a:t>
            </a:r>
            <a:r>
              <a:rPr lang="en-US" sz="1800" dirty="0" smtClean="0"/>
              <a:t> interim – All 24 experiences completed &amp; full portfolio submitted with all 7 LO’s met and equal amount of time devoted to C, A, and S. Along with a write up on how one met each of the LO’s.  And a final reflection essay detailing an insightful and introspective self-assessment, including how TOK and CAS relate.</a:t>
            </a:r>
          </a:p>
        </p:txBody>
      </p:sp>
      <p:sp>
        <p:nvSpPr>
          <p:cNvPr id="4" name="Footer Placeholder 3"/>
          <p:cNvSpPr>
            <a:spLocks noGrp="1"/>
          </p:cNvSpPr>
          <p:nvPr>
            <p:ph type="ftr" sz="quarter" idx="11"/>
          </p:nvPr>
        </p:nvSpPr>
        <p:spPr>
          <a:xfrm>
            <a:off x="6019800" y="6324600"/>
            <a:ext cx="2895600" cy="4000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A Completed Experience/Project</a:t>
            </a:r>
            <a:endParaRPr lang="en-US" sz="3600" dirty="0"/>
          </a:p>
        </p:txBody>
      </p:sp>
      <p:sp>
        <p:nvSpPr>
          <p:cNvPr id="3" name="Content Placeholder 2"/>
          <p:cNvSpPr>
            <a:spLocks noGrp="1"/>
          </p:cNvSpPr>
          <p:nvPr>
            <p:ph idx="1"/>
          </p:nvPr>
        </p:nvSpPr>
        <p:spPr/>
        <p:txBody>
          <a:bodyPr/>
          <a:lstStyle/>
          <a:p>
            <a:pPr>
              <a:buNone/>
              <a:defRPr/>
            </a:pPr>
            <a:r>
              <a:rPr lang="en-US" dirty="0" smtClean="0"/>
              <a:t>1) Submit </a:t>
            </a:r>
            <a:r>
              <a:rPr lang="en-US" dirty="0" smtClean="0"/>
              <a:t>request for experience approval via </a:t>
            </a:r>
            <a:r>
              <a:rPr lang="en-US" dirty="0" err="1" smtClean="0"/>
              <a:t>ManageBac</a:t>
            </a:r>
            <a:endParaRPr lang="en-US" dirty="0" smtClean="0"/>
          </a:p>
          <a:p>
            <a:pPr>
              <a:buNone/>
              <a:defRPr/>
            </a:pPr>
            <a:endParaRPr lang="en-US" sz="1400" dirty="0" smtClean="0"/>
          </a:p>
          <a:p>
            <a:pPr>
              <a:buFont typeface="Wingdings" pitchFamily="2" charset="2"/>
              <a:buNone/>
              <a:defRPr/>
            </a:pPr>
            <a:r>
              <a:rPr lang="en-US" dirty="0" smtClean="0"/>
              <a:t>2) Submit supporting documentation in </a:t>
            </a:r>
            <a:r>
              <a:rPr lang="en-US" dirty="0" err="1" smtClean="0"/>
              <a:t>ManageBac</a:t>
            </a:r>
            <a:endParaRPr lang="en-US" dirty="0" smtClean="0"/>
          </a:p>
          <a:p>
            <a:pPr>
              <a:buFont typeface="Wingdings" pitchFamily="2" charset="2"/>
              <a:buNone/>
              <a:defRPr/>
            </a:pPr>
            <a:endParaRPr lang="en-US" sz="1400" dirty="0" smtClean="0"/>
          </a:p>
          <a:p>
            <a:pPr>
              <a:buNone/>
              <a:defRPr/>
            </a:pPr>
            <a:r>
              <a:rPr lang="en-US" dirty="0" smtClean="0"/>
              <a:t>3) Submit reflection in </a:t>
            </a:r>
            <a:r>
              <a:rPr lang="en-US" dirty="0" err="1" smtClean="0"/>
              <a:t>ManageBac</a:t>
            </a:r>
            <a:endParaRPr lang="en-US" dirty="0"/>
          </a:p>
        </p:txBody>
      </p:sp>
      <p:sp>
        <p:nvSpPr>
          <p:cNvPr id="4" name="Footer Placeholder 3"/>
          <p:cNvSpPr>
            <a:spLocks noGrp="1"/>
          </p:cNvSpPr>
          <p:nvPr>
            <p:ph type="ftr" sz="quarter" idx="11"/>
          </p:nvPr>
        </p:nvSpPr>
        <p:spPr>
          <a:xfrm>
            <a:off x="6096000" y="62484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990600" y="1905000"/>
            <a:ext cx="6781800" cy="3810000"/>
          </a:xfrm>
        </p:spPr>
        <p:txBody>
          <a:bodyPr/>
          <a:lstStyle/>
          <a:p>
            <a:pPr>
              <a:defRPr/>
            </a:pPr>
            <a:r>
              <a:rPr lang="en-US" dirty="0" smtClean="0"/>
              <a:t>CAS Coordinator &amp; Advisor</a:t>
            </a:r>
          </a:p>
          <a:p>
            <a:pPr>
              <a:defRPr/>
            </a:pPr>
            <a:r>
              <a:rPr lang="en-US" dirty="0" smtClean="0"/>
              <a:t>Christy Knapp - </a:t>
            </a:r>
            <a:r>
              <a:rPr lang="en-US" dirty="0" smtClean="0">
                <a:hlinkClick r:id="rId3"/>
              </a:rPr>
              <a:t>cknapp@bscsd.org</a:t>
            </a:r>
            <a:endParaRPr lang="en-US" dirty="0" smtClean="0"/>
          </a:p>
          <a:p>
            <a:pPr>
              <a:defRPr/>
            </a:pPr>
            <a:endParaRPr lang="en-US" dirty="0" smtClean="0"/>
          </a:p>
          <a:p>
            <a:pPr>
              <a:defRPr/>
            </a:pPr>
            <a:r>
              <a:rPr lang="en-US" dirty="0" smtClean="0"/>
              <a:t>Twitter: @</a:t>
            </a:r>
            <a:r>
              <a:rPr lang="en-US" dirty="0" err="1" smtClean="0"/>
              <a:t>BSpaIBCAS</a:t>
            </a:r>
            <a:endParaRPr lang="en-US" dirty="0" smtClean="0"/>
          </a:p>
          <a:p>
            <a:pPr>
              <a:defRPr/>
            </a:pPr>
            <a:endParaRPr lang="en-US" dirty="0" smtClean="0"/>
          </a:p>
          <a:p>
            <a:pPr>
              <a:defRPr/>
            </a:pPr>
            <a:endParaRPr lang="en-US" dirty="0" smtClean="0"/>
          </a:p>
          <a:p>
            <a:pPr>
              <a:defRPr/>
            </a:pPr>
            <a:endParaRPr lang="en-US" dirty="0"/>
          </a:p>
        </p:txBody>
      </p:sp>
      <p:sp>
        <p:nvSpPr>
          <p:cNvPr id="6" name="TextBox 5"/>
          <p:cNvSpPr txBox="1"/>
          <p:nvPr/>
        </p:nvSpPr>
        <p:spPr>
          <a:xfrm>
            <a:off x="685800" y="609600"/>
            <a:ext cx="6553200" cy="769938"/>
          </a:xfrm>
          <a:prstGeom prst="rect">
            <a:avLst/>
          </a:prstGeom>
          <a:noFill/>
        </p:spPr>
        <p:txBody>
          <a:bodyPr>
            <a:spAutoFit/>
          </a:bodyPr>
          <a:lstStyle/>
          <a:p>
            <a:pPr algn="l">
              <a:defRPr/>
            </a:pPr>
            <a:r>
              <a:rPr lang="en-US" sz="4400" b="1" dirty="0">
                <a:solidFill>
                  <a:schemeClr val="tx2"/>
                </a:solidFill>
                <a:effectLst>
                  <a:outerShdw blurRad="38100" dist="38100" dir="2700000" algn="tl">
                    <a:srgbClr val="000000">
                      <a:alpha val="43137"/>
                    </a:srgbClr>
                  </a:outerShdw>
                </a:effectLst>
                <a:latin typeface="+mj-lt"/>
              </a:rPr>
              <a:t>Contact Information:</a:t>
            </a:r>
          </a:p>
        </p:txBody>
      </p:sp>
      <p:sp>
        <p:nvSpPr>
          <p:cNvPr id="4" name="Footer Placeholder 3"/>
          <p:cNvSpPr>
            <a:spLocks noGrp="1"/>
          </p:cNvSpPr>
          <p:nvPr>
            <p:ph type="ftr" sz="quarter" idx="11"/>
          </p:nvPr>
        </p:nvSpPr>
        <p:spPr>
          <a:xfrm>
            <a:off x="6096000" y="6248400"/>
            <a:ext cx="2895600" cy="476250"/>
          </a:xfrm>
        </p:spPr>
        <p:txBody>
          <a:bodyPr/>
          <a:lstStyle/>
          <a:p>
            <a:pPr>
              <a:defRPr/>
            </a:pPr>
            <a:r>
              <a:rPr lang="de-DE" dirty="0" smtClean="0"/>
              <a:t>BSpa IB CAS, Knapp</a:t>
            </a:r>
            <a:r>
              <a:rPr lang="de-DE" smtClean="0"/>
              <a:t>, </a:t>
            </a:r>
            <a:r>
              <a:rPr lang="de-DE" smtClean="0"/>
              <a:t>2017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defRPr/>
            </a:pPr>
            <a:r>
              <a:rPr lang="en-US" smtClean="0"/>
              <a:t>What is CAS?</a:t>
            </a:r>
          </a:p>
        </p:txBody>
      </p:sp>
      <p:sp>
        <p:nvSpPr>
          <p:cNvPr id="3075" name="Rectangle 3"/>
          <p:cNvSpPr>
            <a:spLocks noGrp="1" noRot="1" noChangeArrowheads="1"/>
          </p:cNvSpPr>
          <p:nvPr>
            <p:ph type="body" idx="1"/>
          </p:nvPr>
        </p:nvSpPr>
        <p:spPr/>
        <p:txBody>
          <a:bodyPr/>
          <a:lstStyle/>
          <a:p>
            <a:pPr eaLnBrk="1" hangingPunct="1">
              <a:lnSpc>
                <a:spcPct val="80000"/>
              </a:lnSpc>
              <a:defRPr/>
            </a:pPr>
            <a:r>
              <a:rPr lang="en-US" sz="3600" dirty="0" smtClean="0">
                <a:latin typeface="Palatino Linotype" pitchFamily="18" charset="0"/>
              </a:rPr>
              <a:t>Creativity – </a:t>
            </a:r>
            <a:r>
              <a:rPr lang="en-US" sz="2800" dirty="0" smtClean="0">
                <a:latin typeface="Palatino Linotype" pitchFamily="18" charset="0"/>
              </a:rPr>
              <a:t>arts and other experiences that involve creative thinking</a:t>
            </a:r>
            <a:r>
              <a:rPr lang="en-US" sz="2800" dirty="0" smtClean="0">
                <a:latin typeface="Palatino Linotype" pitchFamily="18" charset="0"/>
              </a:rPr>
              <a:t>.</a:t>
            </a:r>
          </a:p>
          <a:p>
            <a:pPr marL="0" indent="0" eaLnBrk="1" hangingPunct="1">
              <a:lnSpc>
                <a:spcPct val="80000"/>
              </a:lnSpc>
              <a:buNone/>
              <a:defRPr/>
            </a:pPr>
            <a:endParaRPr lang="en-US" sz="2800" dirty="0" smtClean="0">
              <a:latin typeface="Palatino Linotype" pitchFamily="18" charset="0"/>
            </a:endParaRPr>
          </a:p>
          <a:p>
            <a:pPr eaLnBrk="1" hangingPunct="1">
              <a:lnSpc>
                <a:spcPct val="80000"/>
              </a:lnSpc>
              <a:defRPr/>
            </a:pPr>
            <a:r>
              <a:rPr lang="en-US" sz="3600" dirty="0" smtClean="0">
                <a:latin typeface="Palatino Linotype" pitchFamily="18" charset="0"/>
              </a:rPr>
              <a:t>Activity – </a:t>
            </a:r>
            <a:r>
              <a:rPr lang="en-US" sz="2800" dirty="0" smtClean="0">
                <a:latin typeface="Palatino Linotype" pitchFamily="18" charset="0"/>
              </a:rPr>
              <a:t>physical exertion contributing to a healthy lifestyle</a:t>
            </a:r>
            <a:r>
              <a:rPr lang="en-US" sz="3600" dirty="0" smtClean="0">
                <a:latin typeface="Palatino Linotype" pitchFamily="18" charset="0"/>
              </a:rPr>
              <a:t>.</a:t>
            </a:r>
          </a:p>
          <a:p>
            <a:pPr marL="0" indent="0" eaLnBrk="1" hangingPunct="1">
              <a:lnSpc>
                <a:spcPct val="80000"/>
              </a:lnSpc>
              <a:buNone/>
              <a:defRPr/>
            </a:pPr>
            <a:endParaRPr lang="en-US" sz="3600" dirty="0" smtClean="0">
              <a:latin typeface="Palatino Linotype" pitchFamily="18" charset="0"/>
            </a:endParaRPr>
          </a:p>
          <a:p>
            <a:pPr eaLnBrk="1" hangingPunct="1">
              <a:lnSpc>
                <a:spcPct val="80000"/>
              </a:lnSpc>
              <a:defRPr/>
            </a:pPr>
            <a:r>
              <a:rPr lang="en-US" sz="3600" dirty="0" smtClean="0">
                <a:latin typeface="Palatino Linotype" pitchFamily="18" charset="0"/>
              </a:rPr>
              <a:t>Service – </a:t>
            </a:r>
            <a:r>
              <a:rPr lang="en-US" sz="2800" dirty="0" smtClean="0">
                <a:latin typeface="Palatino Linotype" pitchFamily="18" charset="0"/>
              </a:rPr>
              <a:t>an unpaid and voluntary exchange with the community in response to an authentic need.</a:t>
            </a:r>
            <a:endParaRPr lang="en-US" sz="3600" dirty="0" smtClean="0">
              <a:latin typeface="Palatino Linotype" pitchFamily="18" charset="0"/>
            </a:endParaRPr>
          </a:p>
          <a:p>
            <a:pPr eaLnBrk="1" hangingPunct="1">
              <a:lnSpc>
                <a:spcPct val="80000"/>
              </a:lnSpc>
              <a:buFont typeface="Wingdings" pitchFamily="2" charset="2"/>
              <a:buNone/>
              <a:defRPr/>
            </a:pPr>
            <a:endParaRPr lang="en-US" sz="3600" dirty="0" smtClean="0">
              <a:latin typeface="Palatino Linotype" pitchFamily="18" charset="0"/>
            </a:endParaRPr>
          </a:p>
        </p:txBody>
      </p:sp>
      <p:sp>
        <p:nvSpPr>
          <p:cNvPr id="4" name="Footer Placeholder 3"/>
          <p:cNvSpPr>
            <a:spLocks noGrp="1"/>
          </p:cNvSpPr>
          <p:nvPr>
            <p:ph type="ftr" sz="quarter" idx="11"/>
          </p:nvPr>
        </p:nvSpPr>
        <p:spPr>
          <a:xfrm>
            <a:off x="5943600" y="60960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p:txBody>
          <a:bodyPr/>
          <a:lstStyle/>
          <a:p>
            <a:pPr eaLnBrk="1" hangingPunct="1">
              <a:defRPr/>
            </a:pPr>
            <a:r>
              <a:rPr lang="en-US" smtClean="0">
                <a:latin typeface="Palatino Linotype" pitchFamily="18" charset="0"/>
              </a:rPr>
              <a:t>Why is CAS important?</a:t>
            </a:r>
          </a:p>
        </p:txBody>
      </p:sp>
      <p:sp>
        <p:nvSpPr>
          <p:cNvPr id="77827" name="Rectangle 3"/>
          <p:cNvSpPr>
            <a:spLocks noGrp="1" noRot="1" noChangeArrowheads="1"/>
          </p:cNvSpPr>
          <p:nvPr>
            <p:ph type="body" idx="1"/>
          </p:nvPr>
        </p:nvSpPr>
        <p:spPr/>
        <p:txBody>
          <a:bodyPr/>
          <a:lstStyle/>
          <a:p>
            <a:pPr eaLnBrk="1" hangingPunct="1">
              <a:lnSpc>
                <a:spcPct val="90000"/>
              </a:lnSpc>
              <a:defRPr/>
            </a:pPr>
            <a:r>
              <a:rPr lang="en-US" sz="2400" dirty="0" smtClean="0"/>
              <a:t>Increase awareness of your strengths and areas for growth</a:t>
            </a:r>
          </a:p>
          <a:p>
            <a:pPr eaLnBrk="1" hangingPunct="1">
              <a:lnSpc>
                <a:spcPct val="90000"/>
              </a:lnSpc>
              <a:defRPr/>
            </a:pPr>
            <a:r>
              <a:rPr lang="en-US" sz="2400" dirty="0" smtClean="0"/>
              <a:t>Take on new challenges</a:t>
            </a:r>
          </a:p>
          <a:p>
            <a:pPr eaLnBrk="1" hangingPunct="1">
              <a:lnSpc>
                <a:spcPct val="90000"/>
              </a:lnSpc>
              <a:defRPr/>
            </a:pPr>
            <a:r>
              <a:rPr lang="en-US" sz="2400" dirty="0" smtClean="0"/>
              <a:t>Gain knowledge planning and initiating experiences</a:t>
            </a:r>
          </a:p>
          <a:p>
            <a:pPr eaLnBrk="1" hangingPunct="1">
              <a:lnSpc>
                <a:spcPct val="90000"/>
              </a:lnSpc>
              <a:defRPr/>
            </a:pPr>
            <a:r>
              <a:rPr lang="en-US" sz="2400" dirty="0" smtClean="0"/>
              <a:t>Work collaboratively</a:t>
            </a:r>
          </a:p>
          <a:p>
            <a:pPr eaLnBrk="1" hangingPunct="1">
              <a:lnSpc>
                <a:spcPct val="90000"/>
              </a:lnSpc>
              <a:defRPr/>
            </a:pPr>
            <a:r>
              <a:rPr lang="en-US" sz="2400" dirty="0" smtClean="0"/>
              <a:t>Show perseverance and commitment to your experiences</a:t>
            </a:r>
          </a:p>
          <a:p>
            <a:pPr eaLnBrk="1" hangingPunct="1">
              <a:lnSpc>
                <a:spcPct val="90000"/>
              </a:lnSpc>
              <a:defRPr/>
            </a:pPr>
            <a:r>
              <a:rPr lang="en-US" sz="2400" dirty="0" smtClean="0"/>
              <a:t>Engage in issues with global implications</a:t>
            </a:r>
          </a:p>
          <a:p>
            <a:pPr eaLnBrk="1" hangingPunct="1">
              <a:lnSpc>
                <a:spcPct val="90000"/>
              </a:lnSpc>
              <a:defRPr/>
            </a:pPr>
            <a:r>
              <a:rPr lang="en-US" sz="2400" dirty="0" smtClean="0"/>
              <a:t>Consider ethical implications of your experiences</a:t>
            </a:r>
          </a:p>
          <a:p>
            <a:pPr eaLnBrk="1" hangingPunct="1">
              <a:lnSpc>
                <a:spcPct val="90000"/>
              </a:lnSpc>
              <a:defRPr/>
            </a:pPr>
            <a:r>
              <a:rPr lang="en-US" sz="2400" dirty="0" smtClean="0"/>
              <a:t>Develop new skills</a:t>
            </a:r>
          </a:p>
          <a:p>
            <a:pPr eaLnBrk="1" hangingPunct="1">
              <a:lnSpc>
                <a:spcPct val="90000"/>
              </a:lnSpc>
              <a:defRPr/>
            </a:pPr>
            <a:endParaRPr lang="en-US" sz="2400" dirty="0" smtClean="0"/>
          </a:p>
        </p:txBody>
      </p:sp>
      <p:sp>
        <p:nvSpPr>
          <p:cNvPr id="4" name="Footer Placeholder 3"/>
          <p:cNvSpPr>
            <a:spLocks noGrp="1"/>
          </p:cNvSpPr>
          <p:nvPr>
            <p:ph type="ftr" sz="quarter" idx="11"/>
          </p:nvPr>
        </p:nvSpPr>
        <p:spPr>
          <a:xfrm>
            <a:off x="58674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en-US" dirty="0" smtClean="0">
                <a:latin typeface="Palatino Linotype" pitchFamily="18" charset="0"/>
              </a:rPr>
              <a:t>Meeting CAS Standards</a:t>
            </a:r>
          </a:p>
        </p:txBody>
      </p:sp>
      <p:sp>
        <p:nvSpPr>
          <p:cNvPr id="13315" name="Rectangle 3"/>
          <p:cNvSpPr>
            <a:spLocks noGrp="1" noRot="1" noChangeArrowheads="1"/>
          </p:cNvSpPr>
          <p:nvPr>
            <p:ph type="body" idx="1"/>
          </p:nvPr>
        </p:nvSpPr>
        <p:spPr>
          <a:xfrm>
            <a:off x="838200" y="1295400"/>
            <a:ext cx="8007350" cy="5181600"/>
          </a:xfrm>
        </p:spPr>
        <p:txBody>
          <a:bodyPr/>
          <a:lstStyle/>
          <a:p>
            <a:pPr eaLnBrk="1" hangingPunct="1">
              <a:buFont typeface="Wingdings" pitchFamily="2" charset="2"/>
              <a:buNone/>
              <a:defRPr/>
            </a:pPr>
            <a:r>
              <a:rPr lang="en-US" sz="2800" dirty="0" smtClean="0">
                <a:latin typeface="Palatino Linotype" pitchFamily="18" charset="0"/>
              </a:rPr>
              <a:t>CAS should involve:</a:t>
            </a:r>
          </a:p>
          <a:p>
            <a:pPr eaLnBrk="1" hangingPunct="1">
              <a:defRPr/>
            </a:pPr>
            <a:r>
              <a:rPr lang="en-US" sz="2800" dirty="0" smtClean="0">
                <a:latin typeface="Palatino Linotype" pitchFamily="18" charset="0"/>
              </a:rPr>
              <a:t>Real, purposeful experiences, with significant outcome</a:t>
            </a:r>
          </a:p>
          <a:p>
            <a:pPr eaLnBrk="1" hangingPunct="1">
              <a:defRPr/>
            </a:pPr>
            <a:r>
              <a:rPr lang="en-US" sz="2800" dirty="0" smtClean="0">
                <a:latin typeface="Palatino Linotype" pitchFamily="18" charset="0"/>
              </a:rPr>
              <a:t>Personal challenge - Tasks must extend the student and be achievable in scope</a:t>
            </a:r>
          </a:p>
          <a:p>
            <a:pPr eaLnBrk="1" hangingPunct="1">
              <a:defRPr/>
            </a:pPr>
            <a:r>
              <a:rPr lang="en-US" sz="2800" dirty="0" smtClean="0">
                <a:latin typeface="Palatino Linotype" pitchFamily="18" charset="0"/>
              </a:rPr>
              <a:t>Thoughtful consideration, such as planning, reviewing progress, reporting</a:t>
            </a:r>
          </a:p>
          <a:p>
            <a:pPr eaLnBrk="1" hangingPunct="1">
              <a:defRPr/>
            </a:pPr>
            <a:r>
              <a:rPr lang="en-US" sz="2800" dirty="0" smtClean="0">
                <a:latin typeface="Palatino Linotype" pitchFamily="18" charset="0"/>
              </a:rPr>
              <a:t>Reflection on outcomes and personal learning</a:t>
            </a:r>
          </a:p>
          <a:p>
            <a:pPr eaLnBrk="1" hangingPunct="1">
              <a:spcBef>
                <a:spcPts val="0"/>
              </a:spcBef>
              <a:defRPr/>
            </a:pPr>
            <a:r>
              <a:rPr lang="en-US" sz="2400" b="1" i="1" u="sng" dirty="0" smtClean="0">
                <a:latin typeface="Palatino Linotype" pitchFamily="18" charset="0"/>
              </a:rPr>
              <a:t>All experiences MUST be pre-approved by your advisor </a:t>
            </a:r>
          </a:p>
          <a:p>
            <a:pPr eaLnBrk="1" hangingPunct="1">
              <a:spcBef>
                <a:spcPts val="0"/>
              </a:spcBef>
              <a:buNone/>
              <a:defRPr/>
            </a:pPr>
            <a:r>
              <a:rPr lang="en-US" sz="4000" b="1" i="1" dirty="0" smtClean="0">
                <a:latin typeface="Palatino Linotype" pitchFamily="18" charset="0"/>
              </a:rPr>
              <a:t>        </a:t>
            </a:r>
            <a:r>
              <a:rPr lang="en-US" sz="2000" b="1" i="1" u="sng" dirty="0" smtClean="0">
                <a:latin typeface="Palatino Linotype" pitchFamily="18" charset="0"/>
              </a:rPr>
              <a:t>(please submit 48 hours in advance of the experience)</a:t>
            </a:r>
          </a:p>
        </p:txBody>
      </p:sp>
      <p:sp>
        <p:nvSpPr>
          <p:cNvPr id="4" name="Footer Placeholder 3"/>
          <p:cNvSpPr>
            <a:spLocks noGrp="1"/>
          </p:cNvSpPr>
          <p:nvPr>
            <p:ph type="ftr" sz="quarter" idx="11"/>
          </p:nvPr>
        </p:nvSpPr>
        <p:spPr>
          <a:xfrm>
            <a:off x="6400800" y="6381750"/>
            <a:ext cx="27432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a:lstStyle/>
          <a:p>
            <a:pPr eaLnBrk="1" hangingPunct="1">
              <a:defRPr/>
            </a:pPr>
            <a:r>
              <a:rPr lang="en-US" dirty="0" smtClean="0"/>
              <a:t>7 Learning Outcomes</a:t>
            </a:r>
          </a:p>
        </p:txBody>
      </p:sp>
      <p:sp>
        <p:nvSpPr>
          <p:cNvPr id="74755" name="Rectangle 3"/>
          <p:cNvSpPr>
            <a:spLocks noGrp="1" noRot="1" noChangeArrowheads="1"/>
          </p:cNvSpPr>
          <p:nvPr>
            <p:ph type="body" idx="1"/>
          </p:nvPr>
        </p:nvSpPr>
        <p:spPr>
          <a:xfrm>
            <a:off x="838200" y="1524000"/>
            <a:ext cx="8007350" cy="4191000"/>
          </a:xfrm>
        </p:spPr>
        <p:txBody>
          <a:bodyPr/>
          <a:lstStyle/>
          <a:p>
            <a:pPr eaLnBrk="1" hangingPunct="1">
              <a:lnSpc>
                <a:spcPct val="80000"/>
              </a:lnSpc>
              <a:defRPr/>
            </a:pPr>
            <a:r>
              <a:rPr lang="en-US" sz="2400" dirty="0" smtClean="0"/>
              <a:t>Identify own strengths and develop areas of growth</a:t>
            </a:r>
          </a:p>
          <a:p>
            <a:pPr eaLnBrk="1" hangingPunct="1">
              <a:lnSpc>
                <a:spcPct val="80000"/>
              </a:lnSpc>
              <a:defRPr/>
            </a:pPr>
            <a:r>
              <a:rPr lang="en-US" sz="2400" dirty="0" smtClean="0"/>
              <a:t>Demonstrate that challenges have been undertaken, developing new skills in the process</a:t>
            </a:r>
          </a:p>
          <a:p>
            <a:pPr eaLnBrk="1" hangingPunct="1">
              <a:lnSpc>
                <a:spcPct val="80000"/>
              </a:lnSpc>
              <a:defRPr/>
            </a:pPr>
            <a:r>
              <a:rPr lang="en-US" sz="2400" dirty="0" smtClean="0"/>
              <a:t>Demonstrate how to initiate and plan a CAS experience</a:t>
            </a:r>
          </a:p>
          <a:p>
            <a:pPr eaLnBrk="1" hangingPunct="1">
              <a:lnSpc>
                <a:spcPct val="80000"/>
              </a:lnSpc>
              <a:defRPr/>
            </a:pPr>
            <a:r>
              <a:rPr lang="en-US" sz="2400" dirty="0" smtClean="0"/>
              <a:t>Show commitment to and perseverance in CAS experiences</a:t>
            </a:r>
          </a:p>
          <a:p>
            <a:pPr eaLnBrk="1" hangingPunct="1">
              <a:lnSpc>
                <a:spcPct val="80000"/>
              </a:lnSpc>
              <a:defRPr/>
            </a:pPr>
            <a:r>
              <a:rPr lang="en-US" sz="2400" dirty="0" smtClean="0"/>
              <a:t>Demonstrate the skills and recognize the benefits of working collaboratively </a:t>
            </a:r>
          </a:p>
          <a:p>
            <a:pPr eaLnBrk="1" hangingPunct="1">
              <a:lnSpc>
                <a:spcPct val="80000"/>
              </a:lnSpc>
              <a:defRPr/>
            </a:pPr>
            <a:r>
              <a:rPr lang="en-US" sz="2400" dirty="0" smtClean="0"/>
              <a:t>Demonstrate engagement with issues of global importance</a:t>
            </a:r>
          </a:p>
          <a:p>
            <a:pPr eaLnBrk="1" hangingPunct="1">
              <a:lnSpc>
                <a:spcPct val="80000"/>
              </a:lnSpc>
              <a:defRPr/>
            </a:pPr>
            <a:r>
              <a:rPr lang="en-US" sz="2400" dirty="0" smtClean="0"/>
              <a:t>Recognize and consider the ethics of choices and actions </a:t>
            </a:r>
            <a:r>
              <a:rPr lang="en-US" sz="1400" dirty="0" smtClean="0"/>
              <a:t>(encourages reflection on and understanding the consequences of one’s own actions to self, others, and the wider community.  Ethical issues will arise naturally, and may be viewed as a challenge to a student’s ideas, instinctive responses, or ways of behaving).</a:t>
            </a:r>
            <a:endParaRPr lang="en-US" sz="1100" dirty="0" smtClean="0"/>
          </a:p>
        </p:txBody>
      </p:sp>
      <p:sp>
        <p:nvSpPr>
          <p:cNvPr id="4" name="Footer Placeholder 3"/>
          <p:cNvSpPr>
            <a:spLocks noGrp="1"/>
          </p:cNvSpPr>
          <p:nvPr>
            <p:ph type="ftr" sz="quarter" idx="11"/>
          </p:nvPr>
        </p:nvSpPr>
        <p:spPr>
          <a:xfrm>
            <a:off x="60198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5175" cy="746125"/>
          </a:xfrm>
        </p:spPr>
        <p:txBody>
          <a:bodyPr/>
          <a:lstStyle/>
          <a:p>
            <a:pPr eaLnBrk="1" hangingPunct="1">
              <a:defRPr/>
            </a:pPr>
            <a:r>
              <a:rPr lang="en-US" dirty="0" smtClean="0"/>
              <a:t>CAS Stages</a:t>
            </a:r>
            <a:endParaRPr lang="en-US" dirty="0" smtClean="0"/>
          </a:p>
        </p:txBody>
      </p:sp>
      <p:sp>
        <p:nvSpPr>
          <p:cNvPr id="6148" name="TextBox 4"/>
          <p:cNvSpPr txBox="1">
            <a:spLocks noChangeArrowheads="1"/>
          </p:cNvSpPr>
          <p:nvPr/>
        </p:nvSpPr>
        <p:spPr bwMode="auto">
          <a:xfrm>
            <a:off x="1336675" y="1166067"/>
            <a:ext cx="7010400" cy="369332"/>
          </a:xfrm>
          <a:prstGeom prst="rect">
            <a:avLst/>
          </a:prstGeom>
          <a:noFill/>
          <a:ln w="9525">
            <a:noFill/>
            <a:miter lim="800000"/>
            <a:headEnd/>
            <a:tailEnd/>
          </a:ln>
        </p:spPr>
        <p:txBody>
          <a:bodyPr>
            <a:spAutoFit/>
          </a:bodyPr>
          <a:lstStyle/>
          <a:p>
            <a:r>
              <a:rPr lang="en-US" dirty="0" smtClean="0"/>
              <a:t>Reflecting is </a:t>
            </a:r>
            <a:r>
              <a:rPr lang="en-US" dirty="0"/>
              <a:t>crucial in making the </a:t>
            </a:r>
            <a:r>
              <a:rPr lang="en-US" dirty="0" smtClean="0"/>
              <a:t>experiences valuable</a:t>
            </a:r>
            <a:endParaRPr lang="en-US" dirty="0"/>
          </a:p>
        </p:txBody>
      </p:sp>
      <p:sp>
        <p:nvSpPr>
          <p:cNvPr id="5" name="Footer Placeholder 4"/>
          <p:cNvSpPr>
            <a:spLocks noGrp="1"/>
          </p:cNvSpPr>
          <p:nvPr>
            <p:ph type="ftr" sz="quarter" idx="11"/>
          </p:nvPr>
        </p:nvSpPr>
        <p:spPr>
          <a:xfrm>
            <a:off x="5943600" y="6553200"/>
            <a:ext cx="2895600" cy="152400"/>
          </a:xfrm>
        </p:spPr>
        <p:txBody>
          <a:bodyPr/>
          <a:lstStyle/>
          <a:p>
            <a:pPr>
              <a:defRPr/>
            </a:pPr>
            <a:r>
              <a:rPr lang="de-DE" dirty="0" smtClean="0"/>
              <a:t>BSpa IB CAS, Knapp, </a:t>
            </a:r>
            <a:r>
              <a:rPr lang="de-DE" dirty="0" smtClean="0"/>
              <a:t>2017</a:t>
            </a:r>
            <a:endParaRPr lang="en-US" dirty="0"/>
          </a:p>
        </p:txBody>
      </p:sp>
      <p:pic>
        <p:nvPicPr>
          <p:cNvPr id="7"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5148" t="9309" r="7309" b="8012"/>
          <a:stretch/>
        </p:blipFill>
        <p:spPr>
          <a:xfrm>
            <a:off x="3140827" y="1992330"/>
            <a:ext cx="3402096" cy="401633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hangingPunct="1">
              <a:defRPr/>
            </a:pPr>
            <a:r>
              <a:rPr lang="en-US" dirty="0" smtClean="0"/>
              <a:t>Project  vs.  Experience</a:t>
            </a:r>
          </a:p>
        </p:txBody>
      </p:sp>
      <p:sp>
        <p:nvSpPr>
          <p:cNvPr id="75779" name="Rectangle 3"/>
          <p:cNvSpPr>
            <a:spLocks noGrp="1" noRot="1" noChangeArrowheads="1"/>
          </p:cNvSpPr>
          <p:nvPr>
            <p:ph type="body" idx="1"/>
          </p:nvPr>
        </p:nvSpPr>
        <p:spPr>
          <a:xfrm>
            <a:off x="838200" y="1752600"/>
            <a:ext cx="8007350" cy="4495800"/>
          </a:xfrm>
        </p:spPr>
        <p:txBody>
          <a:bodyPr/>
          <a:lstStyle/>
          <a:p>
            <a:pPr eaLnBrk="1" hangingPunct="1">
              <a:buFont typeface="Wingdings" pitchFamily="2" charset="2"/>
              <a:buNone/>
              <a:defRPr/>
            </a:pPr>
            <a:r>
              <a:rPr lang="en-US" u="sng" dirty="0" smtClean="0"/>
              <a:t>Project </a:t>
            </a:r>
            <a:r>
              <a:rPr lang="en-US" sz="1800" dirty="0" smtClean="0"/>
              <a:t>(must complete at least 1 project)</a:t>
            </a:r>
            <a:endParaRPr lang="en-US" sz="1800" u="sng" dirty="0" smtClean="0"/>
          </a:p>
          <a:p>
            <a:pPr eaLnBrk="1" hangingPunct="1">
              <a:defRPr/>
            </a:pPr>
            <a:r>
              <a:rPr lang="en-US" dirty="0" smtClean="0"/>
              <a:t>Must have a team of people</a:t>
            </a:r>
          </a:p>
          <a:p>
            <a:pPr eaLnBrk="1" hangingPunct="1">
              <a:defRPr/>
            </a:pPr>
            <a:r>
              <a:rPr lang="en-US" dirty="0" smtClean="0"/>
              <a:t>Must meet multiple LO’s &amp; at least 1 strand of CAS</a:t>
            </a:r>
          </a:p>
          <a:p>
            <a:pPr eaLnBrk="1" hangingPunct="1">
              <a:defRPr/>
            </a:pPr>
            <a:r>
              <a:rPr lang="en-US" dirty="0" smtClean="0"/>
              <a:t>You must lead a portion (i.e. Marketing, Facilities usage &amp; set-up)</a:t>
            </a:r>
          </a:p>
          <a:p>
            <a:pPr eaLnBrk="1" hangingPunct="1">
              <a:buFont typeface="Wingdings" pitchFamily="2" charset="2"/>
              <a:buNone/>
              <a:defRPr/>
            </a:pPr>
            <a:r>
              <a:rPr lang="en-US" u="sng" dirty="0" smtClean="0"/>
              <a:t>Experience</a:t>
            </a:r>
          </a:p>
          <a:p>
            <a:pPr eaLnBrk="1" hangingPunct="1">
              <a:defRPr/>
            </a:pPr>
            <a:r>
              <a:rPr lang="en-US" dirty="0" smtClean="0"/>
              <a:t>Can be a one time and individual event </a:t>
            </a:r>
          </a:p>
          <a:p>
            <a:pPr eaLnBrk="1" hangingPunct="1">
              <a:buFont typeface="Wingdings" pitchFamily="2" charset="2"/>
              <a:buNone/>
              <a:defRPr/>
            </a:pPr>
            <a:endParaRPr lang="en-US" dirty="0" smtClean="0"/>
          </a:p>
        </p:txBody>
      </p:sp>
      <p:sp>
        <p:nvSpPr>
          <p:cNvPr id="4" name="Footer Placeholder 3"/>
          <p:cNvSpPr>
            <a:spLocks noGrp="1"/>
          </p:cNvSpPr>
          <p:nvPr>
            <p:ph type="ftr" sz="quarter" idx="11"/>
          </p:nvPr>
        </p:nvSpPr>
        <p:spPr>
          <a:xfrm>
            <a:off x="59436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US" smtClean="0"/>
              <a:t>Doesn’t Count</a:t>
            </a:r>
          </a:p>
        </p:txBody>
      </p:sp>
      <p:sp>
        <p:nvSpPr>
          <p:cNvPr id="6147" name="Rectangle 3"/>
          <p:cNvSpPr>
            <a:spLocks noGrp="1" noRot="1" noChangeArrowheads="1"/>
          </p:cNvSpPr>
          <p:nvPr>
            <p:ph type="body" idx="1"/>
          </p:nvPr>
        </p:nvSpPr>
        <p:spPr/>
        <p:txBody>
          <a:bodyPr/>
          <a:lstStyle/>
          <a:p>
            <a:pPr eaLnBrk="1" hangingPunct="1">
              <a:lnSpc>
                <a:spcPct val="90000"/>
              </a:lnSpc>
              <a:defRPr/>
            </a:pPr>
            <a:r>
              <a:rPr lang="en-US" sz="2400" dirty="0" smtClean="0"/>
              <a:t>Something you’ve already done</a:t>
            </a:r>
          </a:p>
          <a:p>
            <a:pPr eaLnBrk="1" hangingPunct="1">
              <a:lnSpc>
                <a:spcPct val="90000"/>
              </a:lnSpc>
              <a:buFont typeface="Wingdings" pitchFamily="2" charset="2"/>
              <a:buNone/>
              <a:defRPr/>
            </a:pPr>
            <a:r>
              <a:rPr lang="en-US" sz="2400" dirty="0" smtClean="0"/>
              <a:t>	~If you already ski then that doesn’t count, it needs to be a new experience…how do we make that a new experience?  How do you show proof</a:t>
            </a:r>
            <a:r>
              <a:rPr lang="en-US" sz="2400" dirty="0" smtClean="0"/>
              <a:t>?</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dirty="0" smtClean="0"/>
              <a:t>Anything that is not </a:t>
            </a:r>
            <a:r>
              <a:rPr lang="en-US" sz="2400" dirty="0" smtClean="0"/>
              <a:t>pre-approved</a:t>
            </a:r>
          </a:p>
          <a:p>
            <a:pPr marL="0" indent="0" eaLnBrk="1" hangingPunct="1">
              <a:lnSpc>
                <a:spcPct val="90000"/>
              </a:lnSpc>
              <a:buNone/>
              <a:defRPr/>
            </a:pPr>
            <a:endParaRPr lang="en-US" sz="2400" dirty="0" smtClean="0"/>
          </a:p>
          <a:p>
            <a:pPr eaLnBrk="1" hangingPunct="1">
              <a:lnSpc>
                <a:spcPct val="90000"/>
              </a:lnSpc>
              <a:defRPr/>
            </a:pPr>
            <a:r>
              <a:rPr lang="en-US" sz="2400" dirty="0" smtClean="0"/>
              <a:t>Anything that tries to change a person’s religious or political affiliation </a:t>
            </a:r>
            <a:endParaRPr lang="en-US" sz="2400" dirty="0" smtClean="0"/>
          </a:p>
          <a:p>
            <a:pPr marL="0" indent="0" eaLnBrk="1" hangingPunct="1">
              <a:lnSpc>
                <a:spcPct val="90000"/>
              </a:lnSpc>
              <a:buNone/>
              <a:defRPr/>
            </a:pPr>
            <a:endParaRPr lang="en-US" sz="2400" dirty="0" smtClean="0"/>
          </a:p>
          <a:p>
            <a:pPr eaLnBrk="1" hangingPunct="1">
              <a:lnSpc>
                <a:spcPct val="90000"/>
              </a:lnSpc>
              <a:defRPr/>
            </a:pPr>
            <a:r>
              <a:rPr lang="en-US" sz="2400" dirty="0" smtClean="0"/>
              <a:t>A paid job</a:t>
            </a:r>
            <a:endParaRPr lang="en-US" dirty="0" smtClean="0"/>
          </a:p>
        </p:txBody>
      </p:sp>
      <p:sp>
        <p:nvSpPr>
          <p:cNvPr id="4" name="Footer Placeholder 3"/>
          <p:cNvSpPr>
            <a:spLocks noGrp="1"/>
          </p:cNvSpPr>
          <p:nvPr>
            <p:ph type="ftr" sz="quarter" idx="11"/>
          </p:nvPr>
        </p:nvSpPr>
        <p:spPr>
          <a:xfrm>
            <a:off x="6019800" y="61722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US" dirty="0" smtClean="0"/>
              <a:t>Expectations/Guidelines</a:t>
            </a:r>
          </a:p>
        </p:txBody>
      </p:sp>
      <p:sp>
        <p:nvSpPr>
          <p:cNvPr id="9219" name="Rectangle 3"/>
          <p:cNvSpPr>
            <a:spLocks noGrp="1" noRot="1" noChangeArrowheads="1"/>
          </p:cNvSpPr>
          <p:nvPr>
            <p:ph type="body" idx="1"/>
          </p:nvPr>
        </p:nvSpPr>
        <p:spPr/>
        <p:txBody>
          <a:bodyPr/>
          <a:lstStyle/>
          <a:p>
            <a:pPr eaLnBrk="1" hangingPunct="1">
              <a:defRPr/>
            </a:pPr>
            <a:r>
              <a:rPr lang="en-US" sz="2800" dirty="0" smtClean="0"/>
              <a:t>All raised money must be donated, with proof of </a:t>
            </a:r>
            <a:r>
              <a:rPr lang="en-US" sz="2800" dirty="0" smtClean="0"/>
              <a:t>donation</a:t>
            </a:r>
          </a:p>
          <a:p>
            <a:pPr marL="0" indent="0" eaLnBrk="1" hangingPunct="1">
              <a:buNone/>
              <a:defRPr/>
            </a:pPr>
            <a:endParaRPr lang="en-US" sz="2800" dirty="0" smtClean="0"/>
          </a:p>
          <a:p>
            <a:pPr eaLnBrk="1" hangingPunct="1">
              <a:defRPr/>
            </a:pPr>
            <a:r>
              <a:rPr lang="en-US" sz="2800" dirty="0" smtClean="0"/>
              <a:t>No CAS hours can come from an IB course, but they can come from a NON-IB </a:t>
            </a:r>
            <a:r>
              <a:rPr lang="en-US" sz="2800" dirty="0" smtClean="0"/>
              <a:t>course</a:t>
            </a:r>
          </a:p>
          <a:p>
            <a:pPr marL="0" indent="0" eaLnBrk="1" hangingPunct="1">
              <a:buNone/>
              <a:defRPr/>
            </a:pPr>
            <a:endParaRPr lang="en-US" sz="2800" dirty="0" smtClean="0"/>
          </a:p>
          <a:p>
            <a:pPr eaLnBrk="1" hangingPunct="1">
              <a:defRPr/>
            </a:pPr>
            <a:r>
              <a:rPr lang="en-US" sz="2800" dirty="0" smtClean="0"/>
              <a:t>You will be given a Pass or Fail on each report card based on if you are meeting the outlined dated requirements</a:t>
            </a:r>
          </a:p>
          <a:p>
            <a:pPr eaLnBrk="1" hangingPunct="1">
              <a:defRPr/>
            </a:pPr>
            <a:endParaRPr lang="en-US" dirty="0" smtClean="0"/>
          </a:p>
          <a:p>
            <a:pPr eaLnBrk="1" hangingPunct="1">
              <a:defRPr/>
            </a:pPr>
            <a:endParaRPr lang="en-US" dirty="0" smtClean="0"/>
          </a:p>
        </p:txBody>
      </p:sp>
      <p:sp>
        <p:nvSpPr>
          <p:cNvPr id="4" name="Footer Placeholder 3"/>
          <p:cNvSpPr>
            <a:spLocks noGrp="1"/>
          </p:cNvSpPr>
          <p:nvPr>
            <p:ph type="ftr" sz="quarter" idx="11"/>
          </p:nvPr>
        </p:nvSpPr>
        <p:spPr>
          <a:xfrm>
            <a:off x="6019800" y="6248400"/>
            <a:ext cx="2895600" cy="476250"/>
          </a:xfrm>
        </p:spPr>
        <p:txBody>
          <a:bodyPr/>
          <a:lstStyle/>
          <a:p>
            <a:pPr>
              <a:defRPr/>
            </a:pPr>
            <a:r>
              <a:rPr lang="de-DE" dirty="0" smtClean="0"/>
              <a:t>BSpa IB CAS, Knapp, </a:t>
            </a:r>
            <a:r>
              <a:rPr lang="de-DE" dirty="0" smtClean="0"/>
              <a:t>2017</a:t>
            </a:r>
            <a:endParaRPr lang="en-US" dirty="0"/>
          </a:p>
        </p:txBody>
      </p:sp>
    </p:spTree>
  </p:cSld>
  <p:clrMapOvr>
    <a:masterClrMapping/>
  </p:clrMapOvr>
</p:sld>
</file>

<file path=ppt/theme/theme1.xml><?xml version="1.0" encoding="utf-8"?>
<a:theme xmlns:a="http://schemas.openxmlformats.org/drawingml/2006/main" name="Glass Layers">
  <a:themeElements>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fontScheme name="Glass Layers">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2002</TotalTime>
  <Words>1640</Words>
  <Application>Microsoft Office PowerPoint</Application>
  <PresentationFormat>On-screen Show (4:3)</PresentationFormat>
  <Paragraphs>184</Paragraphs>
  <Slides>17</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Black</vt:lpstr>
      <vt:lpstr>Palatino Linotype</vt:lpstr>
      <vt:lpstr>Wingdings</vt:lpstr>
      <vt:lpstr>Glass Layers</vt:lpstr>
      <vt:lpstr>Creativity, Activity, Service (CAS)  </vt:lpstr>
      <vt:lpstr>What is CAS?</vt:lpstr>
      <vt:lpstr>Why is CAS important?</vt:lpstr>
      <vt:lpstr>Meeting CAS Standards</vt:lpstr>
      <vt:lpstr>7 Learning Outcomes</vt:lpstr>
      <vt:lpstr>CAS Stages</vt:lpstr>
      <vt:lpstr>Project  vs.  Experience</vt:lpstr>
      <vt:lpstr>Doesn’t Count</vt:lpstr>
      <vt:lpstr>Expectations/Guidelines</vt:lpstr>
      <vt:lpstr>IDEAS</vt:lpstr>
      <vt:lpstr>Who can help?</vt:lpstr>
      <vt:lpstr>What does Reflection Include?</vt:lpstr>
      <vt:lpstr>Forms of Reflection To be submitted/linked to your ManageBac account  within the experience you earned approval for</vt:lpstr>
      <vt:lpstr>Requirements</vt:lpstr>
      <vt:lpstr>Passing Criteria</vt:lpstr>
      <vt:lpstr>A Completed Experience/Project</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Action, Service (CAS)</dc:title>
  <dc:creator>PJ</dc:creator>
  <cp:lastModifiedBy>CKnapp</cp:lastModifiedBy>
  <cp:revision>46</cp:revision>
  <dcterms:created xsi:type="dcterms:W3CDTF">2011-08-18T16:46:05Z</dcterms:created>
  <dcterms:modified xsi:type="dcterms:W3CDTF">2017-07-26T12:54:48Z</dcterms:modified>
</cp:coreProperties>
</file>